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hlaví 1">
            <a:extLst>
              <a:ext uri="{FF2B5EF4-FFF2-40B4-BE49-F238E27FC236}">
                <a16:creationId xmlns:a16="http://schemas.microsoft.com/office/drawing/2014/main" id="{18E3B731-3226-1FD5-C3BE-BB827473D28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cs-CZ"/>
          </a:p>
        </p:txBody>
      </p:sp>
      <p:sp>
        <p:nvSpPr>
          <p:cNvPr id="9" name="Zástupný symbol pro datum 2">
            <a:extLst>
              <a:ext uri="{FF2B5EF4-FFF2-40B4-BE49-F238E27FC236}">
                <a16:creationId xmlns:a16="http://schemas.microsoft.com/office/drawing/2014/main" id="{E37E728A-D310-A44F-404F-C896A619145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B7AF2947-3A45-4114-8AC9-3CF81BA6970B}" type="datetime1">
              <a:rPr lang="cs-CZ"/>
              <a:pPr lvl="0"/>
              <a:t>08.08.2025</a:t>
            </a:fld>
            <a:endParaRPr lang="cs-CZ"/>
          </a:p>
        </p:txBody>
      </p:sp>
      <p:sp>
        <p:nvSpPr>
          <p:cNvPr id="10" name="Zástupný symbol pro obrázek snímku 3">
            <a:extLst>
              <a:ext uri="{FF2B5EF4-FFF2-40B4-BE49-F238E27FC236}">
                <a16:creationId xmlns:a16="http://schemas.microsoft.com/office/drawing/2014/main" id="{6FB09978-C120-C403-9022-C72E58E29A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Zástupný symbol pro poznámky 4">
            <a:extLst>
              <a:ext uri="{FF2B5EF4-FFF2-40B4-BE49-F238E27FC236}">
                <a16:creationId xmlns:a16="http://schemas.microsoft.com/office/drawing/2014/main" id="{E498AB68-42E3-E928-93F9-81E1DA63171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5">
            <a:extLst>
              <a:ext uri="{FF2B5EF4-FFF2-40B4-BE49-F238E27FC236}">
                <a16:creationId xmlns:a16="http://schemas.microsoft.com/office/drawing/2014/main" id="{6D4C01E0-B675-271A-7933-20257907669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cs-CZ"/>
          </a:p>
        </p:txBody>
      </p:sp>
      <p:sp>
        <p:nvSpPr>
          <p:cNvPr id="13" name="Zástupný symbol pro číslo snímku 6">
            <a:extLst>
              <a:ext uri="{FF2B5EF4-FFF2-40B4-BE49-F238E27FC236}">
                <a16:creationId xmlns:a16="http://schemas.microsoft.com/office/drawing/2014/main" id="{119F6290-6A2F-43E6-F30A-3A69310CF05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963E1ACE-35A8-4CB7-AEBD-3FE471855100}" type="slidenum">
              <a:t>‹#›</a:t>
            </a:fld>
            <a:endParaRPr lang="cs-CZ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E146D-34CE-40CE-9C25-2526A0DA95EE}" type="datetimeFigureOut">
              <a:t>08.08.2025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56DA9-5C1D-4F80-8074-7E7E5A1894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3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ACE9C5-E72D-E1FF-F87B-C662EC29B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B71FD30-F526-3B7C-9DD2-4471F010ED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5EBB88-3177-84A6-6409-BCC779E73F4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09F320-34D1-4C7D-87C5-31003FC4E587}" type="slidenum">
              <a:t>7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EC3DF20-9DDD-6A5D-B59B-8EECFEC4A5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5D0C527-B4EC-13D6-7D72-EC6243CE88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F0AE69-D56F-B7DE-0251-FC67E310081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AEEA1F-08B5-4335-B022-0FB388055CEC}" type="slidenum">
              <a:t>8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08000-F502-3598-7E25-8C974BF3246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BC964B-68D3-8618-2C26-3810ECD8C11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B30737-4FE9-31CD-07FA-121566AA0C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24B46D2-3870-4942-93C0-FCDD2F12AFD5}" type="datetime1">
              <a:rPr lang="cs-CZ"/>
              <a:pPr lvl="0"/>
              <a:t>08.08.2025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032A4D-DA34-1B07-B7CE-34DB3CCEB1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0C0906-2D7D-A760-7694-50064B91D0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7A49600-B06B-40A1-99F8-133C97049D4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0981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DD15A-F5D1-B7A1-F466-834AE56EB4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19883A-8610-F5BF-1F3F-9D4CE375F22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1825627"/>
            <a:ext cx="10515600" cy="435133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C24967-1476-CB4D-65B4-47FB88411E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B3B2C06-166E-40C5-9AFD-6D7D08CAA036}" type="datetime1">
              <a:rPr lang="cs-CZ"/>
              <a:pPr lvl="0"/>
              <a:t>08.08.2025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E956D1-0EDA-5B25-0BA3-0B65A00B90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566696-7112-58AD-4108-7BF5E731C1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29B19A5-E96D-4EC7-B2EC-011A32BA540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38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3C6BB35-48F6-1207-F996-2DAA45E2C7F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10ADA8-875B-8DB8-AFA2-156C6B08ECA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48E2D2-3E17-3795-DC24-75571DFE6AE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B513C22-572B-4EF3-AD0C-1FF31E719CBC}" type="datetime1">
              <a:rPr lang="cs-CZ"/>
              <a:pPr lvl="0"/>
              <a:t>08.08.2025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EF3228-2A1E-7EC4-6D30-9F509A3182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0F3A40-2EB1-EB34-0576-ADD603B821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F16CB26-29D0-4021-B6E0-AFCB87F2A06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39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38AB3E-6F76-79CA-6D1B-605763677E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B0CE92-3219-AD62-30F6-7A6FFEDF0C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B6FF04-1614-C78C-EEBC-3365F0035F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CCE7378-BCCB-4E0D-B03E-783D42030FC5}" type="datetime1">
              <a:rPr lang="cs-CZ"/>
              <a:pPr lvl="0"/>
              <a:t>08.08.2025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95E295-03FE-BD47-7E96-6A6C3376D3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1C8A46-8150-AE54-F93F-FEECD12816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088F655-E120-48CF-9985-17568BD3F99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6876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3DA05B-E5A9-48D3-6BF8-06A2DB5893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D29117-9868-EF6A-6EAF-EC376AF9AA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7503B4-D55C-53F6-00B8-F0F3DA4FD0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38E011C-D9C4-444E-BF9D-9B33CE6B1850}" type="datetime1">
              <a:rPr lang="cs-CZ"/>
              <a:pPr lvl="0"/>
              <a:t>08.08.2025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2F4FF0-F798-8F40-FC8C-B882633A09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CD3084-E164-AD25-013C-9A753A6F90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7904ADA-A1EE-4F30-B3D3-D436B6B0C81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88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BEB7C-3853-10E0-5544-F5F2BB637C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117449-8C61-8926-1370-4CB80B0EEA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0714D4-FFF1-9F9A-9113-0BBBFD0DCA9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96468F-ACD9-7FD0-D496-0FFFA18153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185F3E9-2479-4CCC-91F8-90928736619F}" type="datetime1">
              <a:rPr lang="cs-CZ"/>
              <a:pPr lvl="0"/>
              <a:t>08.08.2025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D71CC5-C9AF-A13B-9116-D5DD5D3D46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0A7753-43A3-20B0-64A6-06A56F4954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ED3253F-E14A-4607-AB85-FED55EB367F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62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EDBCA-CA3F-7E96-72FA-B1D4D32689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29A090-6985-18B6-91BB-DA86B46B53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2D926-DF7F-7F33-D0C5-729D8A65675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8D00C69-A86A-EAA7-7C0F-74F3B014242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EA60ACB-F70F-A6DF-6922-0692B352D80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CF14199-9E59-8D1A-A6BF-0D1260552D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F1C4853-7597-4F8F-A0FC-84DCFB27DDD1}" type="datetime1">
              <a:rPr lang="cs-CZ"/>
              <a:pPr lvl="0"/>
              <a:t>08.08.2025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3DF96D3-A8CA-48BB-92E5-84D146CE68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4D6B56D-D032-2642-5072-5EE3FDF276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B2D210C-8989-47F3-A69A-3043A036F0A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13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410AF-9929-2914-3287-B9985E9E4D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8DC276-7EA3-9BDD-0116-19BC9F882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98CC1A9-5A9C-4D28-9709-9CCA83858766}" type="datetime1">
              <a:rPr lang="cs-CZ"/>
              <a:pPr lvl="0"/>
              <a:t>08.08.2025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1C0FE3-15C9-A1C9-14F3-0023624826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1F884A-59E9-8132-D262-2C46E1B441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FE93591-D6A6-416B-B071-2B6BD64B73A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14226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84EFD7E-13F9-4ACC-1E73-1EE0A3ACF5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0E3A945-EA4E-4AFC-9AF6-26E3E163170B}" type="datetime1">
              <a:rPr lang="cs-CZ"/>
              <a:pPr lvl="0"/>
              <a:t>08.08.2025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C1038C-275A-475E-3CEA-60E4390EAA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025565-2CEB-1D23-210D-7A948E4DF0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7C162C7-F937-46AF-9017-D581665E8D5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6063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09F5C-1E80-D9F7-6303-788DA1B8EF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8C9FBD-6E8D-59D5-443C-DAC75E378B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1766D4-9C94-1D86-0666-5987D987B81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644534-2952-7E49-148F-C78B146917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DA8E008-63FA-4190-94DD-A4DAA43A00F8}" type="datetime1">
              <a:rPr lang="cs-CZ"/>
              <a:pPr lvl="0"/>
              <a:t>08.08.2025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E2F723-154E-CE5F-DD0F-40D55B7AFE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3965CE-BBF1-0D5A-753D-F245722F2A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535D26C-F809-440C-9666-55A8D279A2A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1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F5425-1411-7A06-4E38-D898A1A3D0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787DB9C-8FD4-C984-1B50-8214A1F28DA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7961F6-B0D4-683E-6C07-E047B099430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076B98-B3DD-F1FB-12C5-C3C0222436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0CC4A24-A884-48CC-86D9-CC1BBDE579D2}" type="datetime1">
              <a:rPr lang="cs-CZ"/>
              <a:pPr lvl="0"/>
              <a:t>08.08.2025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4A4A8C-4EF2-46DB-F02F-FAF470D1A3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4A706A-4077-DBD5-6866-B46CD173ED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A10120E-932E-49CA-886F-B90AC9D37E8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31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873F39B-ED65-5C54-2DF4-825C3E13C3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869927-6EEC-AE13-1214-939AF2066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90660B-FD2F-8CD1-94EB-795030A5966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EC1A60D1-0634-4FE2-9FC6-9EB5A928A43B}" type="datetime1">
              <a:rPr lang="cs-CZ"/>
              <a:pPr lvl="0"/>
              <a:t>08.08.2025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8F5755-9D70-A91F-D204-0296BF02A76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32DB56-5730-234A-C365-C1275ABF3A6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748D9AC1-CA6E-477C-942F-F7425B9AEF06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4">
            <a:extLst>
              <a:ext uri="{FF2B5EF4-FFF2-40B4-BE49-F238E27FC236}">
                <a16:creationId xmlns:a16="http://schemas.microsoft.com/office/drawing/2014/main" id="{66C5694C-40CF-8808-FB41-B6C971CF3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6670B9BD-4492-5FC0-25AE-328CA34064D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38882" y="3577452"/>
            <a:ext cx="10909642" cy="1687817"/>
          </a:xfrm>
        </p:spPr>
        <p:txBody>
          <a:bodyPr/>
          <a:lstStyle/>
          <a:p>
            <a:pPr lvl="0"/>
            <a:r>
              <a:rPr lang="cs-CZ" sz="5600"/>
              <a:t>Pojmy, úderové plochy, načasovaní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B48343A5-5CBA-6B33-5355-A11D02D852F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2040849" y="5565513"/>
            <a:ext cx="14335249" cy="5884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2" descr="catk_logo - Karate.cz - tradiční karate">
            <a:extLst>
              <a:ext uri="{FF2B5EF4-FFF2-40B4-BE49-F238E27FC236}">
                <a16:creationId xmlns:a16="http://schemas.microsoft.com/office/drawing/2014/main" id="{C4FB7FDB-C7C4-D4E1-52B2-B97439B2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327" y="496574"/>
            <a:ext cx="6223342" cy="36029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ketch line">
            <a:extLst>
              <a:ext uri="{FF2B5EF4-FFF2-40B4-BE49-F238E27FC236}">
                <a16:creationId xmlns:a16="http://schemas.microsoft.com/office/drawing/2014/main" id="{63A29C06-E534-0626-B99B-9AED7B93C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3807698" y="5509049"/>
            <a:ext cx="4572000" cy="18288"/>
          </a:xfrm>
          <a:prstGeom prst="rect">
            <a:avLst/>
          </a:prstGeom>
          <a:solidFill>
            <a:srgbClr val="E97132"/>
          </a:solidFill>
          <a:ln w="41276" cap="rnd">
            <a:solidFill>
              <a:srgbClr val="E97132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0">
            <a:extLst>
              <a:ext uri="{FF2B5EF4-FFF2-40B4-BE49-F238E27FC236}">
                <a16:creationId xmlns:a16="http://schemas.microsoft.com/office/drawing/2014/main" id="{3E45EA3B-7DD9-4E2A-CFAB-55399D42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3" name="Picture 2" descr="TỔ SƯ SHOTOKAN KARATE-GICHIN FUNAKOSHI - mindset.vn">
            <a:extLst>
              <a:ext uri="{FF2B5EF4-FFF2-40B4-BE49-F238E27FC236}">
                <a16:creationId xmlns:a16="http://schemas.microsoft.com/office/drawing/2014/main" id="{A71103E3-E304-62FA-3F7C-A39497674A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1492" r="-1" b="22315"/>
          <a:stretch>
            <a:fillRect/>
          </a:stretch>
        </p:blipFill>
        <p:spPr>
          <a:xfrm>
            <a:off x="18" y="9"/>
            <a:ext cx="12188933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DD2E0F9-EB19-0CCA-BB26-0DE376A119C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3063239"/>
          </a:xfrm>
        </p:spPr>
        <p:txBody>
          <a:bodyPr/>
          <a:lstStyle/>
          <a:p>
            <a:pPr lvl="0"/>
            <a:r>
              <a:rPr lang="cs-CZ" sz="6600">
                <a:solidFill>
                  <a:srgbClr val="FFFFFF"/>
                </a:solidFill>
              </a:rPr>
              <a:t>Načasování (Timing)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FC8CA9A-1115-3609-8925-D73838F8B05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ketchy line">
            <a:extLst>
              <a:ext uri="{FF2B5EF4-FFF2-40B4-BE49-F238E27FC236}">
                <a16:creationId xmlns:a16="http://schemas.microsoft.com/office/drawing/2014/main" id="{AD84B375-355E-B0FD-67EB-E49270833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3974201" y="4368619"/>
            <a:ext cx="4243593" cy="18288"/>
          </a:xfrm>
          <a:prstGeom prst="rect">
            <a:avLst/>
          </a:prstGeom>
          <a:solidFill>
            <a:srgbClr val="FFFFFF">
              <a:alpha val="75000"/>
            </a:srgbClr>
          </a:solidFill>
          <a:ln w="44448" cap="rnd">
            <a:solidFill>
              <a:srgbClr val="FFFFFF">
                <a:alpha val="75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Rectangle">
            <a:extLst>
              <a:ext uri="{FF2B5EF4-FFF2-40B4-BE49-F238E27FC236}">
                <a16:creationId xmlns:a16="http://schemas.microsoft.com/office/drawing/2014/main" id="{E4BDF652-9A50-0BDC-0157-996B01D31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-8467"/>
            <a:ext cx="12191996" cy="6866467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2" descr="Your Karate &quot;Blocks&quot; Are Dysfunctional. Here's Why.">
            <a:extLst>
              <a:ext uri="{FF2B5EF4-FFF2-40B4-BE49-F238E27FC236}">
                <a16:creationId xmlns:a16="http://schemas.microsoft.com/office/drawing/2014/main" id="{00E32C74-1229-6D7D-BA4F-0F22AA9EC9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t="5009" b="13469"/>
          <a:stretch>
            <a:fillRect/>
          </a:stretch>
        </p:blipFill>
        <p:spPr>
          <a:xfrm>
            <a:off x="18" y="-9107"/>
            <a:ext cx="1219197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1849B40-4323-12A7-8443-CC103556BC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833" y="591342"/>
            <a:ext cx="3200400" cy="5585621"/>
          </a:xfrm>
        </p:spPr>
        <p:txBody>
          <a:bodyPr/>
          <a:lstStyle/>
          <a:p>
            <a:pPr lvl="0"/>
            <a:r>
              <a:rPr lang="cs-CZ">
                <a:solidFill>
                  <a:srgbClr val="FFFFFF"/>
                </a:solidFill>
              </a:rPr>
              <a:t>Základní  rozdělení</a:t>
            </a:r>
          </a:p>
        </p:txBody>
      </p:sp>
      <p:sp>
        <p:nvSpPr>
          <p:cNvPr id="5" name="Arc 11289">
            <a:extLst>
              <a:ext uri="{FF2B5EF4-FFF2-40B4-BE49-F238E27FC236}">
                <a16:creationId xmlns:a16="http://schemas.microsoft.com/office/drawing/2014/main" id="{8FBEC0C9-000E-506D-7CA3-EE0618BC2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flipV="1">
            <a:off x="7550401" y="2455474"/>
            <a:ext cx="4083436" cy="40834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270"/>
              <a:gd name="f11" fmla="+- 0 0 -270"/>
              <a:gd name="f12" fmla="+- 0 0 -225"/>
              <a:gd name="f13" fmla="+- 0 0 -180"/>
              <a:gd name="f14" fmla="abs f4"/>
              <a:gd name="f15" fmla="abs f5"/>
              <a:gd name="f16" fmla="abs f6"/>
              <a:gd name="f17" fmla="+- 0 0 f3"/>
              <a:gd name="f18" fmla="+- 0 0 f10"/>
              <a:gd name="f19" fmla="*/ f11 f0 1"/>
              <a:gd name="f20" fmla="*/ f12 f0 1"/>
              <a:gd name="f21" fmla="*/ f13 f0 1"/>
              <a:gd name="f22" fmla="?: f14 f4 1"/>
              <a:gd name="f23" fmla="?: f15 f5 1"/>
              <a:gd name="f24" fmla="?: f16 f6 1"/>
              <a:gd name="f25" fmla="*/ f17 f0 1"/>
              <a:gd name="f26" fmla="*/ f18 f0 1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*/ f25 1 f3"/>
              <a:gd name="f35" fmla="*/ f26 1 f3"/>
              <a:gd name="f36" fmla="+- f27 0 f1"/>
              <a:gd name="f37" fmla="+- f28 0 f1"/>
              <a:gd name="f38" fmla="+- f29 0 f1"/>
              <a:gd name="f39" fmla="min f31 f30"/>
              <a:gd name="f40" fmla="*/ f32 1 f24"/>
              <a:gd name="f41" fmla="*/ f33 1 f24"/>
              <a:gd name="f42" fmla="+- f34 0 f1"/>
              <a:gd name="f43" fmla="+- f35 0 f1"/>
              <a:gd name="f44" fmla="val f40"/>
              <a:gd name="f45" fmla="val f41"/>
              <a:gd name="f46" fmla="+- 0 0 f42"/>
              <a:gd name="f47" fmla="+- 0 0 f43"/>
              <a:gd name="f48" fmla="+- f45 0 f7"/>
              <a:gd name="f49" fmla="+- f44 0 f7"/>
              <a:gd name="f50" fmla="+- f47 0 f46"/>
              <a:gd name="f51" fmla="+- f46 f1 0"/>
              <a:gd name="f52" fmla="+- f47 f1 0"/>
              <a:gd name="f53" fmla="+- 21600000 0 f46"/>
              <a:gd name="f54" fmla="+- f1 0 f46"/>
              <a:gd name="f55" fmla="+- 27000000 0 f46"/>
              <a:gd name="f56" fmla="+- f0 0 f46"/>
              <a:gd name="f57" fmla="+- 32400000 0 f46"/>
              <a:gd name="f58" fmla="+- f2 0 f46"/>
              <a:gd name="f59" fmla="+- 37800000 0 f46"/>
              <a:gd name="f60" fmla="*/ f48 1 2"/>
              <a:gd name="f61" fmla="*/ f49 1 2"/>
              <a:gd name="f62" fmla="+- f50 21600000 0"/>
              <a:gd name="f63" fmla="?: f54 f54 f55"/>
              <a:gd name="f64" fmla="?: f56 f56 f57"/>
              <a:gd name="f65" fmla="?: f58 f58 f59"/>
              <a:gd name="f66" fmla="*/ f51 f8 1"/>
              <a:gd name="f67" fmla="*/ f52 f8 1"/>
              <a:gd name="f68" fmla="+- f7 f60 0"/>
              <a:gd name="f69" fmla="+- f7 f61 0"/>
              <a:gd name="f70" fmla="?: f50 f50 f62"/>
              <a:gd name="f71" fmla="*/ f66 1 f0"/>
              <a:gd name="f72" fmla="*/ f67 1 f0"/>
              <a:gd name="f73" fmla="*/ f61 f39 1"/>
              <a:gd name="f74" fmla="*/ f60 f39 1"/>
              <a:gd name="f75" fmla="+- f70 0 f53"/>
              <a:gd name="f76" fmla="+- f70 0 f63"/>
              <a:gd name="f77" fmla="+- f70 0 f64"/>
              <a:gd name="f78" fmla="+- f70 0 f65"/>
              <a:gd name="f79" fmla="+- 0 0 f71"/>
              <a:gd name="f80" fmla="+- 0 0 f72"/>
              <a:gd name="f81" fmla="*/ f69 f39 1"/>
              <a:gd name="f82" fmla="*/ f68 f39 1"/>
              <a:gd name="f83" fmla="+- 0 0 f79"/>
              <a:gd name="f84" fmla="+- 0 0 f80"/>
              <a:gd name="f85" fmla="*/ f83 f0 1"/>
              <a:gd name="f86" fmla="*/ f84 f0 1"/>
              <a:gd name="f87" fmla="*/ f85 1 f8"/>
              <a:gd name="f88" fmla="*/ f86 1 f8"/>
              <a:gd name="f89" fmla="+- f87 0 f1"/>
              <a:gd name="f90" fmla="+- f88 0 f1"/>
              <a:gd name="f91" fmla="sin 1 f89"/>
              <a:gd name="f92" fmla="cos 1 f89"/>
              <a:gd name="f93" fmla="sin 1 f90"/>
              <a:gd name="f94" fmla="cos 1 f90"/>
              <a:gd name="f95" fmla="+- 0 0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val f99"/>
              <a:gd name="f104" fmla="val f100"/>
              <a:gd name="f105" fmla="val f101"/>
              <a:gd name="f106" fmla="val f102"/>
              <a:gd name="f107" fmla="*/ f103 f61 1"/>
              <a:gd name="f108" fmla="*/ f104 f60 1"/>
              <a:gd name="f109" fmla="*/ f105 f61 1"/>
              <a:gd name="f110" fmla="*/ f106 f60 1"/>
              <a:gd name="f111" fmla="+- 0 0 f108"/>
              <a:gd name="f112" fmla="+- 0 0 f107"/>
              <a:gd name="f113" fmla="+- 0 0 f110"/>
              <a:gd name="f114" fmla="+- 0 0 f109"/>
              <a:gd name="f115" fmla="+- 0 0 f111"/>
              <a:gd name="f116" fmla="+- 0 0 f112"/>
              <a:gd name="f117" fmla="+- 0 0 f113"/>
              <a:gd name="f118" fmla="+- 0 0 f114"/>
              <a:gd name="f119" fmla="at2 f115 f116"/>
              <a:gd name="f120" fmla="at2 f117 f118"/>
              <a:gd name="f121" fmla="+- f119 f1 0"/>
              <a:gd name="f122" fmla="+- f120 f1 0"/>
              <a:gd name="f123" fmla="*/ f121 f8 1"/>
              <a:gd name="f124" fmla="*/ f122 f8 1"/>
              <a:gd name="f125" fmla="*/ f123 1 f0"/>
              <a:gd name="f126" fmla="*/ f124 1 f0"/>
              <a:gd name="f127" fmla="+- 0 0 f125"/>
              <a:gd name="f128" fmla="+- 0 0 f126"/>
              <a:gd name="f129" fmla="val f127"/>
              <a:gd name="f130" fmla="val f128"/>
              <a:gd name="f131" fmla="+- 0 0 f129"/>
              <a:gd name="f132" fmla="+- 0 0 f130"/>
              <a:gd name="f133" fmla="*/ f131 f0 1"/>
              <a:gd name="f134" fmla="*/ f132 f0 1"/>
              <a:gd name="f135" fmla="*/ f133 1 f8"/>
              <a:gd name="f136" fmla="*/ f134 1 f8"/>
              <a:gd name="f137" fmla="+- f135 0 f1"/>
              <a:gd name="f138" fmla="+- f136 0 f1"/>
              <a:gd name="f139" fmla="+- f137 f1 0"/>
              <a:gd name="f140" fmla="+- f138 f1 0"/>
              <a:gd name="f141" fmla="*/ f139 f8 1"/>
              <a:gd name="f142" fmla="*/ f140 f8 1"/>
              <a:gd name="f143" fmla="*/ f141 1 f0"/>
              <a:gd name="f144" fmla="*/ f142 1 f0"/>
              <a:gd name="f145" fmla="+- 0 0 f143"/>
              <a:gd name="f146" fmla="+- 0 0 f144"/>
              <a:gd name="f147" fmla="+- 0 0 f145"/>
              <a:gd name="f148" fmla="+- 0 0 f146"/>
              <a:gd name="f149" fmla="*/ f147 f0 1"/>
              <a:gd name="f150" fmla="*/ f148 f0 1"/>
              <a:gd name="f151" fmla="*/ f149 1 f8"/>
              <a:gd name="f152" fmla="*/ f150 1 f8"/>
              <a:gd name="f153" fmla="+- f151 0 f1"/>
              <a:gd name="f154" fmla="+- f152 0 f1"/>
              <a:gd name="f155" fmla="cos 1 f153"/>
              <a:gd name="f156" fmla="sin 1 f153"/>
              <a:gd name="f157" fmla="cos 1 f154"/>
              <a:gd name="f158" fmla="sin 1 f154"/>
              <a:gd name="f159" fmla="+- 0 0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val f163"/>
              <a:gd name="f168" fmla="val f164"/>
              <a:gd name="f169" fmla="val f165"/>
              <a:gd name="f170" fmla="val f166"/>
              <a:gd name="f171" fmla="+- 0 0 f167"/>
              <a:gd name="f172" fmla="+- 0 0 f168"/>
              <a:gd name="f173" fmla="+- 0 0 f169"/>
              <a:gd name="f174" fmla="+- 0 0 f170"/>
              <a:gd name="f175" fmla="*/ f9 f171 1"/>
              <a:gd name="f176" fmla="*/ f9 f172 1"/>
              <a:gd name="f177" fmla="*/ f9 f173 1"/>
              <a:gd name="f178" fmla="*/ f9 f174 1"/>
              <a:gd name="f179" fmla="*/ f175 f61 1"/>
              <a:gd name="f180" fmla="*/ f176 f60 1"/>
              <a:gd name="f181" fmla="*/ f177 f61 1"/>
              <a:gd name="f182" fmla="*/ f178 f60 1"/>
              <a:gd name="f183" fmla="+- f69 f179 0"/>
              <a:gd name="f184" fmla="+- f68 f180 0"/>
              <a:gd name="f185" fmla="+- f69 f181 0"/>
              <a:gd name="f186" fmla="+- f68 f182 0"/>
              <a:gd name="f187" fmla="max f183 f185"/>
              <a:gd name="f188" fmla="max f184 f186"/>
              <a:gd name="f189" fmla="min f183 f185"/>
              <a:gd name="f190" fmla="min f184 f186"/>
              <a:gd name="f191" fmla="*/ f183 f39 1"/>
              <a:gd name="f192" fmla="*/ f184 f39 1"/>
              <a:gd name="f193" fmla="*/ f185 f39 1"/>
              <a:gd name="f194" fmla="*/ f186 f39 1"/>
              <a:gd name="f195" fmla="?: f75 f44 f187"/>
              <a:gd name="f196" fmla="?: f76 f45 f188"/>
              <a:gd name="f197" fmla="?: f77 f7 f189"/>
              <a:gd name="f198" fmla="?: f78 f7 f190"/>
              <a:gd name="f199" fmla="*/ f197 f39 1"/>
              <a:gd name="f200" fmla="*/ f198 f39 1"/>
              <a:gd name="f201" fmla="*/ f195 f39 1"/>
              <a:gd name="f202" fmla="*/ f196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191" y="f192"/>
              </a:cxn>
              <a:cxn ang="f37">
                <a:pos x="f81" y="f82"/>
              </a:cxn>
              <a:cxn ang="f38">
                <a:pos x="f193" y="f194"/>
              </a:cxn>
            </a:cxnLst>
            <a:rect l="f199" t="f200" r="f201" b="f202"/>
            <a:pathLst>
              <a:path stroke="0">
                <a:moveTo>
                  <a:pt x="f191" y="f192"/>
                </a:moveTo>
                <a:arcTo wR="f73" hR="f74" stAng="f46" swAng="f70"/>
                <a:lnTo>
                  <a:pt x="f81" y="f82"/>
                </a:lnTo>
                <a:close/>
              </a:path>
              <a:path fill="none">
                <a:moveTo>
                  <a:pt x="f191" y="f192"/>
                </a:moveTo>
                <a:arcTo wR="f73" hR="f74" stAng="f46" swAng="f70"/>
              </a:path>
            </a:pathLst>
          </a:custGeom>
          <a:noFill/>
          <a:ln w="127001" cap="rnd">
            <a:solidFill>
              <a:srgbClr val="0F9ED5"/>
            </a:solidFill>
            <a:custDash>
              <a:ds d="800000" sp="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9C93BB3-126D-4B60-C4F0-F2E0B788EA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47872" y="591342"/>
            <a:ext cx="7805931" cy="5585621"/>
          </a:xfrm>
        </p:spPr>
        <p:txBody>
          <a:bodyPr anchor="ctr"/>
          <a:lstStyle/>
          <a:p>
            <a:pPr lvl="0"/>
            <a:r>
              <a:rPr lang="cs-CZ" b="1">
                <a:solidFill>
                  <a:srgbClr val="FFFFFF"/>
                </a:solidFill>
              </a:rPr>
              <a:t>Kake-waza</a:t>
            </a:r>
            <a:r>
              <a:rPr lang="cs-CZ">
                <a:solidFill>
                  <a:srgbClr val="FFFFFF"/>
                </a:solidFill>
              </a:rPr>
              <a:t> 	Technika bez soupeřova útoku</a:t>
            </a:r>
          </a:p>
          <a:p>
            <a:pPr lvl="0"/>
            <a:endParaRPr lang="cs-CZ">
              <a:solidFill>
                <a:srgbClr val="FFFFFF"/>
              </a:solidFill>
            </a:endParaRPr>
          </a:p>
          <a:p>
            <a:pPr lvl="0"/>
            <a:endParaRPr lang="cs-CZ">
              <a:solidFill>
                <a:srgbClr val="FFFFFF"/>
              </a:solidFill>
            </a:endParaRPr>
          </a:p>
          <a:p>
            <a:pPr lvl="0"/>
            <a:r>
              <a:rPr lang="cs-CZ" b="1">
                <a:solidFill>
                  <a:srgbClr val="FFFFFF"/>
                </a:solidFill>
              </a:rPr>
              <a:t>Oji-waza</a:t>
            </a:r>
            <a:r>
              <a:rPr lang="cs-CZ">
                <a:solidFill>
                  <a:srgbClr val="FFFFFF"/>
                </a:solidFill>
              </a:rPr>
              <a:t>	Odpověď na soupeřovu techniku</a:t>
            </a:r>
          </a:p>
          <a:p>
            <a:pPr lvl="0"/>
            <a:endParaRPr lang="cs-CZ">
              <a:solidFill>
                <a:srgbClr val="FFFFFF"/>
              </a:solidFill>
            </a:endParaRPr>
          </a:p>
          <a:p>
            <a:pPr lvl="0"/>
            <a:endParaRPr lang="cs-CZ">
              <a:solidFill>
                <a:srgbClr val="FFFFFF"/>
              </a:solidFill>
            </a:endParaRPr>
          </a:p>
          <a:p>
            <a:pPr lvl="0"/>
            <a:r>
              <a:rPr lang="cs-CZ" b="1">
                <a:solidFill>
                  <a:srgbClr val="FFFFFF"/>
                </a:solidFill>
              </a:rPr>
              <a:t>Shikake-waza</a:t>
            </a:r>
            <a:r>
              <a:rPr lang="cs-CZ">
                <a:solidFill>
                  <a:srgbClr val="FFFFFF"/>
                </a:solidFill>
              </a:rPr>
              <a:t>	Časování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C4B01A4C-D36A-7532-8B54-7B747F29F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3044" y="0"/>
            <a:ext cx="12188952" cy="6858000"/>
          </a:xfrm>
          <a:prstGeom prst="rect">
            <a:avLst/>
          </a:prstGeom>
          <a:solidFill>
            <a:srgbClr val="0E28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3F5A7CB6-4E01-0F1F-1D9B-7B825802E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>
              <a:alpha val="5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B9CEB0E8-20D8-62EE-EF65-993422D11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rot="10799991">
            <a:off x="-1" y="6140754"/>
            <a:ext cx="6095993" cy="711247"/>
          </a:xfrm>
          <a:prstGeom prst="rect">
            <a:avLst/>
          </a:prstGeom>
          <a:gradFill>
            <a:gsLst>
              <a:gs pos="0">
                <a:srgbClr val="071420">
                  <a:alpha val="10000"/>
                </a:srgbClr>
              </a:gs>
              <a:gs pos="100000">
                <a:srgbClr val="2D7FCF">
                  <a:alpha val="0"/>
                </a:srgbClr>
              </a:gs>
            </a:gsLst>
            <a:lin ang="8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28786A5C-EABB-40DC-E0C3-7F2C2EE53768}"/>
              </a:ext>
            </a:extLst>
          </p:cNvPr>
          <p:cNvGrpSpPr/>
          <p:nvPr/>
        </p:nvGrpSpPr>
        <p:grpSpPr>
          <a:xfrm>
            <a:off x="0" y="2075422"/>
            <a:ext cx="12048722" cy="4093272"/>
            <a:chOff x="0" y="2075422"/>
            <a:chExt cx="12048722" cy="4093272"/>
          </a:xfrm>
        </p:grpSpPr>
        <p:sp>
          <p:nvSpPr>
            <p:cNvPr id="6" name="Oval 23">
              <a:extLst>
                <a:ext uri="{FF2B5EF4-FFF2-40B4-BE49-F238E27FC236}">
                  <a16:creationId xmlns:a16="http://schemas.microsoft.com/office/drawing/2014/main" id="{1E2DD630-9A43-920D-4599-5EB5AF541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4500011">
              <a:off x="7942185" y="2507568"/>
              <a:ext cx="3563874" cy="356387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31747" cap="flat">
              <a:solidFill>
                <a:srgbClr val="2D7FCF">
                  <a:alpha val="10000"/>
                </a:srgbClr>
              </a:solidFill>
              <a:custDash>
                <a:ds d="100000" sp="100000"/>
              </a:custDash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7" name="Oval 24">
              <a:extLst>
                <a:ext uri="{FF2B5EF4-FFF2-40B4-BE49-F238E27FC236}">
                  <a16:creationId xmlns:a16="http://schemas.microsoft.com/office/drawing/2014/main" id="{E6B09166-9158-23BC-A6EA-6B8EB2E2D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4">
              <a:off x="10435069" y="4048935"/>
              <a:ext cx="1381603" cy="13816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31747" cap="flat">
              <a:solidFill>
                <a:srgbClr val="2D7FCF">
                  <a:alpha val="20000"/>
                </a:srgbClr>
              </a:solidFill>
              <a:custDash>
                <a:ds d="100000" sp="100000"/>
              </a:custDash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8" name="Oval 25">
              <a:extLst>
                <a:ext uri="{FF2B5EF4-FFF2-40B4-BE49-F238E27FC236}">
                  <a16:creationId xmlns:a16="http://schemas.microsoft.com/office/drawing/2014/main" id="{DC010E8E-4FE8-CACF-0EB7-22DDDE33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4">
              <a:off x="0" y="2075422"/>
              <a:ext cx="3144365" cy="314436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0B1E31">
                    <a:alpha val="20000"/>
                  </a:srgbClr>
                </a:gs>
                <a:gs pos="100000">
                  <a:srgbClr val="071420">
                    <a:alpha val="10000"/>
                  </a:srgbClr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9" name="Oval 26">
              <a:extLst>
                <a:ext uri="{FF2B5EF4-FFF2-40B4-BE49-F238E27FC236}">
                  <a16:creationId xmlns:a16="http://schemas.microsoft.com/office/drawing/2014/main" id="{DEA2A8DF-222F-6935-E30F-9F545A8CE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2599995">
              <a:off x="10150840" y="4270812"/>
              <a:ext cx="1897882" cy="189788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0B1E31">
                    <a:alpha val="10000"/>
                  </a:srgbClr>
                </a:gs>
                <a:gs pos="100000">
                  <a:srgbClr val="0B1E31">
                    <a:alpha val="20000"/>
                  </a:srgbClr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0" name="Oval 27">
              <a:extLst>
                <a:ext uri="{FF2B5EF4-FFF2-40B4-BE49-F238E27FC236}">
                  <a16:creationId xmlns:a16="http://schemas.microsoft.com/office/drawing/2014/main" id="{7E4DE253-8E1C-6610-C308-865326EB3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4500011">
              <a:off x="2046783" y="3040490"/>
              <a:ext cx="2579321" cy="257932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31747" cap="flat">
              <a:solidFill>
                <a:srgbClr val="2D7FCF">
                  <a:alpha val="20000"/>
                </a:srgbClr>
              </a:solidFill>
              <a:custDash>
                <a:ds d="100000" sp="100000"/>
              </a:custDash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1" name="Oval 28">
              <a:extLst>
                <a:ext uri="{FF2B5EF4-FFF2-40B4-BE49-F238E27FC236}">
                  <a16:creationId xmlns:a16="http://schemas.microsoft.com/office/drawing/2014/main" id="{51C13727-7696-00A3-AB91-8B9A45AEB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4500011">
              <a:off x="2224626" y="3194019"/>
              <a:ext cx="2243196" cy="2243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31747" cap="flat">
              <a:solidFill>
                <a:srgbClr val="2D7FCF">
                  <a:alpha val="1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  <p:sp>
        <p:nvSpPr>
          <p:cNvPr id="12" name="Rectangle 30">
            <a:extLst>
              <a:ext uri="{FF2B5EF4-FFF2-40B4-BE49-F238E27FC236}">
                <a16:creationId xmlns:a16="http://schemas.microsoft.com/office/drawing/2014/main" id="{C87BF60A-D1F0-BF10-7BDD-51605974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rot="16200004">
            <a:off x="10438141" y="1042562"/>
            <a:ext cx="2796463" cy="711247"/>
          </a:xfrm>
          <a:prstGeom prst="rect">
            <a:avLst/>
          </a:prstGeom>
          <a:gradFill>
            <a:gsLst>
              <a:gs pos="0">
                <a:srgbClr val="71AAE0">
                  <a:alpha val="0"/>
                </a:srgbClr>
              </a:gs>
              <a:gs pos="100000">
                <a:srgbClr val="0B1E31">
                  <a:alpha val="10000"/>
                </a:srgbClr>
              </a:gs>
            </a:gsLst>
            <a:lin ang="8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grpSp>
        <p:nvGrpSpPr>
          <p:cNvPr id="13" name="Group 32">
            <a:extLst>
              <a:ext uri="{FF2B5EF4-FFF2-40B4-BE49-F238E27FC236}">
                <a16:creationId xmlns:a16="http://schemas.microsoft.com/office/drawing/2014/main" id="{9C20DCFC-82F8-7E58-7CC6-ABFF27BE88EF}"/>
              </a:ext>
            </a:extLst>
          </p:cNvPr>
          <p:cNvGrpSpPr/>
          <p:nvPr/>
        </p:nvGrpSpPr>
        <p:grpSpPr>
          <a:xfrm>
            <a:off x="11259537" y="317580"/>
            <a:ext cx="548640" cy="549006"/>
            <a:chOff x="11259537" y="317580"/>
            <a:chExt cx="548640" cy="549006"/>
          </a:xfrm>
        </p:grpSpPr>
        <p:cxnSp>
          <p:nvCxnSpPr>
            <p:cNvPr id="14" name="Straight Connector 33">
              <a:extLst>
                <a:ext uri="{FF2B5EF4-FFF2-40B4-BE49-F238E27FC236}">
                  <a16:creationId xmlns:a16="http://schemas.microsoft.com/office/drawing/2014/main" id="{BA92C234-FBAC-9C03-8145-26F98EC61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259537" y="317580"/>
              <a:ext cx="548640" cy="0"/>
            </a:xfrm>
            <a:prstGeom prst="straightConnector1">
              <a:avLst/>
            </a:prstGeom>
            <a:noFill/>
            <a:ln w="31747" cap="rnd">
              <a:solidFill>
                <a:srgbClr val="2D7FCF">
                  <a:alpha val="40000"/>
                </a:srgbClr>
              </a:solidFill>
              <a:custDash>
                <a:ds d="600013" sp="0"/>
              </a:custDash>
              <a:round/>
            </a:ln>
          </p:spPr>
        </p:cxnSp>
        <p:cxnSp>
          <p:nvCxnSpPr>
            <p:cNvPr id="15" name="Straight Connector 34">
              <a:extLst>
                <a:ext uri="{FF2B5EF4-FFF2-40B4-BE49-F238E27FC236}">
                  <a16:creationId xmlns:a16="http://schemas.microsoft.com/office/drawing/2014/main" id="{2E024A8F-7B20-519B-41DD-348BAF517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259537" y="500579"/>
              <a:ext cx="548640" cy="0"/>
            </a:xfrm>
            <a:prstGeom prst="straightConnector1">
              <a:avLst/>
            </a:prstGeom>
            <a:noFill/>
            <a:ln w="31747" cap="rnd">
              <a:solidFill>
                <a:srgbClr val="2D7FCF">
                  <a:alpha val="40000"/>
                </a:srgbClr>
              </a:solidFill>
              <a:custDash>
                <a:ds d="600013" sp="0"/>
              </a:custDash>
              <a:round/>
            </a:ln>
          </p:spPr>
        </p:cxnSp>
        <p:cxnSp>
          <p:nvCxnSpPr>
            <p:cNvPr id="16" name="Straight Connector 35">
              <a:extLst>
                <a:ext uri="{FF2B5EF4-FFF2-40B4-BE49-F238E27FC236}">
                  <a16:creationId xmlns:a16="http://schemas.microsoft.com/office/drawing/2014/main" id="{2CB877C1-7D7C-B582-7556-B7CD32290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259537" y="683578"/>
              <a:ext cx="548640" cy="0"/>
            </a:xfrm>
            <a:prstGeom prst="straightConnector1">
              <a:avLst/>
            </a:prstGeom>
            <a:noFill/>
            <a:ln w="31747" cap="rnd">
              <a:solidFill>
                <a:srgbClr val="2D7FCF">
                  <a:alpha val="40000"/>
                </a:srgbClr>
              </a:solidFill>
              <a:custDash>
                <a:ds d="600013" sp="0"/>
              </a:custDash>
              <a:round/>
            </a:ln>
          </p:spPr>
        </p:cxnSp>
        <p:cxnSp>
          <p:nvCxnSpPr>
            <p:cNvPr id="17" name="Straight Connector 36">
              <a:extLst>
                <a:ext uri="{FF2B5EF4-FFF2-40B4-BE49-F238E27FC236}">
                  <a16:creationId xmlns:a16="http://schemas.microsoft.com/office/drawing/2014/main" id="{F08813B4-E4A1-C0B8-D66A-FEEFE1FD6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259537" y="866586"/>
              <a:ext cx="548640" cy="0"/>
            </a:xfrm>
            <a:prstGeom prst="straightConnector1">
              <a:avLst/>
            </a:prstGeom>
            <a:noFill/>
            <a:ln w="31747" cap="rnd">
              <a:solidFill>
                <a:srgbClr val="2D7FCF">
                  <a:alpha val="40000"/>
                </a:srgbClr>
              </a:solidFill>
              <a:custDash>
                <a:ds d="600013" sp="0"/>
              </a:custDash>
              <a:round/>
            </a:ln>
          </p:spPr>
        </p:cxnSp>
      </p:grpSp>
      <p:grpSp>
        <p:nvGrpSpPr>
          <p:cNvPr id="18" name="Group 38">
            <a:extLst>
              <a:ext uri="{FF2B5EF4-FFF2-40B4-BE49-F238E27FC236}">
                <a16:creationId xmlns:a16="http://schemas.microsoft.com/office/drawing/2014/main" id="{2FB12096-CBA5-439B-1E47-AEA5E14B7A1F}"/>
              </a:ext>
            </a:extLst>
          </p:cNvPr>
          <p:cNvGrpSpPr/>
          <p:nvPr/>
        </p:nvGrpSpPr>
        <p:grpSpPr>
          <a:xfrm>
            <a:off x="984782" y="5572125"/>
            <a:ext cx="549006" cy="1285911"/>
            <a:chOff x="984782" y="5572125"/>
            <a:chExt cx="549006" cy="1285911"/>
          </a:xfrm>
        </p:grpSpPr>
        <p:cxnSp>
          <p:nvCxnSpPr>
            <p:cNvPr id="19" name="Straight Connector 39">
              <a:extLst>
                <a:ext uri="{FF2B5EF4-FFF2-40B4-BE49-F238E27FC236}">
                  <a16:creationId xmlns:a16="http://schemas.microsoft.com/office/drawing/2014/main" id="{41890504-0A94-F0CE-357A-3EB8B98ED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rot="5400013">
              <a:off x="890850" y="6215099"/>
              <a:ext cx="1285875" cy="0"/>
            </a:xfrm>
            <a:prstGeom prst="straightConnector1">
              <a:avLst/>
            </a:prstGeom>
            <a:noFill/>
            <a:ln w="31747" cap="rnd">
              <a:solidFill>
                <a:srgbClr val="2D7FCF">
                  <a:alpha val="40000"/>
                </a:srgbClr>
              </a:solidFill>
              <a:custDash>
                <a:ds d="600013" sp="0"/>
              </a:custDash>
              <a:round/>
            </a:ln>
          </p:spPr>
        </p:cxnSp>
        <p:cxnSp>
          <p:nvCxnSpPr>
            <p:cNvPr id="20" name="Straight Connector 40">
              <a:extLst>
                <a:ext uri="{FF2B5EF4-FFF2-40B4-BE49-F238E27FC236}">
                  <a16:creationId xmlns:a16="http://schemas.microsoft.com/office/drawing/2014/main" id="{8282FFE1-3938-1C30-CE92-F7604C389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rot="5400013">
              <a:off x="707850" y="6215063"/>
              <a:ext cx="1285875" cy="0"/>
            </a:xfrm>
            <a:prstGeom prst="straightConnector1">
              <a:avLst/>
            </a:prstGeom>
            <a:noFill/>
            <a:ln w="31747" cap="rnd">
              <a:solidFill>
                <a:srgbClr val="2D7FCF">
                  <a:alpha val="40000"/>
                </a:srgbClr>
              </a:solidFill>
              <a:custDash>
                <a:ds d="600013" sp="0"/>
              </a:custDash>
              <a:round/>
            </a:ln>
          </p:spPr>
        </p:cxnSp>
        <p:cxnSp>
          <p:nvCxnSpPr>
            <p:cNvPr id="21" name="Straight Connector 41">
              <a:extLst>
                <a:ext uri="{FF2B5EF4-FFF2-40B4-BE49-F238E27FC236}">
                  <a16:creationId xmlns:a16="http://schemas.microsoft.com/office/drawing/2014/main" id="{2D9EAC3F-C3B0-75D2-5B9E-330CA4B3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rot="5400013">
              <a:off x="524842" y="6215072"/>
              <a:ext cx="1285875" cy="0"/>
            </a:xfrm>
            <a:prstGeom prst="straightConnector1">
              <a:avLst/>
            </a:prstGeom>
            <a:noFill/>
            <a:ln w="31747" cap="rnd">
              <a:solidFill>
                <a:srgbClr val="2D7FCF">
                  <a:alpha val="40000"/>
                </a:srgbClr>
              </a:solidFill>
              <a:custDash>
                <a:ds d="600013" sp="0"/>
              </a:custDash>
              <a:round/>
            </a:ln>
          </p:spPr>
        </p:cxnSp>
        <p:cxnSp>
          <p:nvCxnSpPr>
            <p:cNvPr id="22" name="Straight Connector 42">
              <a:extLst>
                <a:ext uri="{FF2B5EF4-FFF2-40B4-BE49-F238E27FC236}">
                  <a16:creationId xmlns:a16="http://schemas.microsoft.com/office/drawing/2014/main" id="{525E2EFB-CE7E-17EC-F53B-8BBD127AF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rot="5400013">
              <a:off x="341844" y="6215099"/>
              <a:ext cx="1285875" cy="0"/>
            </a:xfrm>
            <a:prstGeom prst="straightConnector1">
              <a:avLst/>
            </a:prstGeom>
            <a:noFill/>
            <a:ln w="31747" cap="rnd">
              <a:solidFill>
                <a:srgbClr val="2D7FCF">
                  <a:alpha val="40000"/>
                </a:srgbClr>
              </a:solidFill>
              <a:custDash>
                <a:ds d="600013" sp="0"/>
              </a:custDash>
              <a:round/>
            </a:ln>
          </p:spPr>
        </p:cxnSp>
      </p:grpSp>
      <p:sp>
        <p:nvSpPr>
          <p:cNvPr id="23" name="Nadpis 1">
            <a:extLst>
              <a:ext uri="{FF2B5EF4-FFF2-40B4-BE49-F238E27FC236}">
                <a16:creationId xmlns:a16="http://schemas.microsoft.com/office/drawing/2014/main" id="{4934FC7A-CC47-A317-9CE1-F334A963D5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763" y="630936"/>
            <a:ext cx="4989917" cy="5478636"/>
          </a:xfrm>
        </p:spPr>
        <p:txBody>
          <a:bodyPr anchorCtr="1"/>
          <a:lstStyle/>
          <a:p>
            <a:pPr lvl="0" algn="ctr"/>
            <a:r>
              <a:rPr lang="cs-CZ" sz="4800">
                <a:solidFill>
                  <a:srgbClr val="FFFFFF"/>
                </a:solidFill>
              </a:rPr>
              <a:t>Oji-waza</a:t>
            </a:r>
            <a:br>
              <a:rPr lang="cs-CZ" sz="4800">
                <a:solidFill>
                  <a:srgbClr val="FFFFFF"/>
                </a:solidFill>
              </a:rPr>
            </a:br>
            <a:r>
              <a:rPr lang="cs-CZ" sz="4800">
                <a:solidFill>
                  <a:srgbClr val="FFFFFF"/>
                </a:solidFill>
              </a:rPr>
              <a:t> </a:t>
            </a:r>
            <a:r>
              <a:rPr lang="cs-CZ" sz="2400">
                <a:solidFill>
                  <a:srgbClr val="FFFFFF"/>
                </a:solidFill>
              </a:rPr>
              <a:t>(Odpověď na soupeřovu techniku)</a:t>
            </a:r>
            <a:endParaRPr lang="cs-CZ" sz="4800">
              <a:solidFill>
                <a:srgbClr val="FFFFFF"/>
              </a:solidFill>
            </a:endParaRPr>
          </a:p>
        </p:txBody>
      </p:sp>
      <p:sp>
        <p:nvSpPr>
          <p:cNvPr id="24" name="Rectangle 44">
            <a:extLst>
              <a:ext uri="{FF2B5EF4-FFF2-40B4-BE49-F238E27FC236}">
                <a16:creationId xmlns:a16="http://schemas.microsoft.com/office/drawing/2014/main" id="{F8795CCE-0D8C-BBF4-1C08-32EDEB187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rot="5400013">
            <a:off x="5801063" y="497781"/>
            <a:ext cx="5678424" cy="5674839"/>
          </a:xfrm>
          <a:prstGeom prst="rect">
            <a:avLst/>
          </a:prstGeom>
          <a:gradFill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10000"/>
                </a:srgbClr>
              </a:gs>
            </a:gsLst>
            <a:lin ang="8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25" name="Zástupný obsah 2">
            <a:extLst>
              <a:ext uri="{FF2B5EF4-FFF2-40B4-BE49-F238E27FC236}">
                <a16:creationId xmlns:a16="http://schemas.microsoft.com/office/drawing/2014/main" id="{F4DE8330-00CF-F902-C9EA-E1F7926D32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75297" y="630936"/>
            <a:ext cx="7153936" cy="5478673"/>
          </a:xfrm>
        </p:spPr>
        <p:txBody>
          <a:bodyPr anchor="ctr"/>
          <a:lstStyle/>
          <a:p>
            <a:pPr lvl="0"/>
            <a:r>
              <a:rPr lang="cs-CZ" b="1">
                <a:solidFill>
                  <a:srgbClr val="FFFFFF"/>
                </a:solidFill>
              </a:rPr>
              <a:t>Sen	</a:t>
            </a:r>
            <a:r>
              <a:rPr lang="cs-CZ" sz="1800">
                <a:solidFill>
                  <a:srgbClr val="FFFFFF"/>
                </a:solidFill>
              </a:rPr>
              <a:t>		</a:t>
            </a:r>
            <a:r>
              <a:rPr lang="cs-CZ" b="1">
                <a:solidFill>
                  <a:srgbClr val="FFFFFF"/>
                </a:solidFill>
              </a:rPr>
              <a:t>Kake-no-sen</a:t>
            </a:r>
          </a:p>
          <a:p>
            <a:pPr marL="0" lvl="0" indent="0">
              <a:buNone/>
            </a:pPr>
            <a:r>
              <a:rPr lang="cs-CZ" sz="1800">
                <a:solidFill>
                  <a:srgbClr val="FFFFFF"/>
                </a:solidFill>
              </a:rPr>
              <a:t>-Start soupeřova útoku	-Před fyzickým pohybem soupeře</a:t>
            </a:r>
          </a:p>
          <a:p>
            <a:pPr marL="0" lvl="0" indent="0">
              <a:buNone/>
            </a:pPr>
            <a:r>
              <a:rPr lang="cs-CZ" sz="1800">
                <a:solidFill>
                  <a:srgbClr val="FFFFFF"/>
                </a:solidFill>
              </a:rPr>
              <a:t>			</a:t>
            </a:r>
            <a:r>
              <a:rPr lang="cs-CZ" b="1">
                <a:solidFill>
                  <a:srgbClr val="FFFFFF"/>
                </a:solidFill>
              </a:rPr>
              <a:t>Tai-no-sen</a:t>
            </a:r>
          </a:p>
          <a:p>
            <a:pPr marL="0" lvl="0" indent="0">
              <a:buNone/>
            </a:pPr>
            <a:r>
              <a:rPr lang="cs-CZ" sz="1800">
                <a:solidFill>
                  <a:srgbClr val="FFFFFF"/>
                </a:solidFill>
              </a:rPr>
              <a:t>			-Současně se soupeřovou technikou</a:t>
            </a:r>
          </a:p>
          <a:p>
            <a:pPr lvl="0"/>
            <a:endParaRPr lang="cs-CZ" sz="1800">
              <a:solidFill>
                <a:srgbClr val="FFFFFF"/>
              </a:solidFill>
            </a:endParaRPr>
          </a:p>
          <a:p>
            <a:pPr marL="0" lvl="0" indent="0">
              <a:buNone/>
            </a:pPr>
            <a:r>
              <a:rPr lang="cs-CZ" sz="1800">
                <a:solidFill>
                  <a:srgbClr val="FFFFFF"/>
                </a:solidFill>
              </a:rPr>
              <a:t>			</a:t>
            </a:r>
            <a:r>
              <a:rPr lang="cs-CZ" b="1">
                <a:solidFill>
                  <a:srgbClr val="FFFFFF"/>
                </a:solidFill>
              </a:rPr>
              <a:t>Amashi-waza</a:t>
            </a:r>
          </a:p>
          <a:p>
            <a:pPr lvl="0"/>
            <a:r>
              <a:rPr lang="cs-CZ" b="1">
                <a:solidFill>
                  <a:srgbClr val="FFFFFF"/>
                </a:solidFill>
              </a:rPr>
              <a:t>Go-no-sen</a:t>
            </a:r>
            <a:r>
              <a:rPr lang="cs-CZ">
                <a:solidFill>
                  <a:srgbClr val="FFFFFF"/>
                </a:solidFill>
              </a:rPr>
              <a:t>	</a:t>
            </a:r>
            <a:r>
              <a:rPr lang="cs-CZ" sz="1800">
                <a:solidFill>
                  <a:srgbClr val="FFFFFF"/>
                </a:solidFill>
              </a:rPr>
              <a:t>-Posunutí těla vzad a poté vpřed s úderem</a:t>
            </a:r>
          </a:p>
          <a:p>
            <a:pPr marL="0" lvl="0" indent="0">
              <a:buNone/>
            </a:pPr>
            <a:r>
              <a:rPr lang="cs-CZ" sz="1800">
                <a:solidFill>
                  <a:srgbClr val="FFFFFF"/>
                </a:solidFill>
              </a:rPr>
              <a:t>-Po soupeřově útoku	</a:t>
            </a:r>
            <a:r>
              <a:rPr lang="cs-CZ" b="1">
                <a:solidFill>
                  <a:srgbClr val="FFFFFF"/>
                </a:solidFill>
              </a:rPr>
              <a:t>Uke-waza</a:t>
            </a:r>
          </a:p>
          <a:p>
            <a:pPr marL="0" lvl="0" indent="0">
              <a:buNone/>
            </a:pPr>
            <a:r>
              <a:rPr lang="cs-CZ" sz="1800">
                <a:solidFill>
                  <a:srgbClr val="FFFFFF"/>
                </a:solidFill>
              </a:rPr>
              <a:t>			-Blokace techniky poté úder</a:t>
            </a:r>
          </a:p>
          <a:p>
            <a:pPr marL="0" lvl="0" indent="0">
              <a:buNone/>
            </a:pPr>
            <a:endParaRPr lang="cs-CZ" sz="180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cs-CZ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294">
            <a:extLst>
              <a:ext uri="{FF2B5EF4-FFF2-40B4-BE49-F238E27FC236}">
                <a16:creationId xmlns:a16="http://schemas.microsoft.com/office/drawing/2014/main" id="{79762137-828D-1C90-D894-987294B67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3044" y="0"/>
            <a:ext cx="12188952" cy="6858000"/>
          </a:xfrm>
          <a:prstGeom prst="rect">
            <a:avLst/>
          </a:prstGeom>
          <a:solidFill>
            <a:srgbClr val="0E28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Rectangle 12296">
            <a:extLst>
              <a:ext uri="{FF2B5EF4-FFF2-40B4-BE49-F238E27FC236}">
                <a16:creationId xmlns:a16="http://schemas.microsoft.com/office/drawing/2014/main" id="{D9386DD9-E5C9-E63F-7709-D0A57431B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>
              <a:alpha val="5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grpSp>
        <p:nvGrpSpPr>
          <p:cNvPr id="4" name="Group 12298">
            <a:extLst>
              <a:ext uri="{FF2B5EF4-FFF2-40B4-BE49-F238E27FC236}">
                <a16:creationId xmlns:a16="http://schemas.microsoft.com/office/drawing/2014/main" id="{640A9221-CFF0-C105-D122-644C67D60BD2}"/>
              </a:ext>
            </a:extLst>
          </p:cNvPr>
          <p:cNvGrpSpPr/>
          <p:nvPr/>
        </p:nvGrpSpPr>
        <p:grpSpPr>
          <a:xfrm>
            <a:off x="0" y="2075422"/>
            <a:ext cx="12048722" cy="4093272"/>
            <a:chOff x="0" y="2075422"/>
            <a:chExt cx="12048722" cy="4093272"/>
          </a:xfrm>
        </p:grpSpPr>
        <p:sp>
          <p:nvSpPr>
            <p:cNvPr id="5" name="Oval 12299">
              <a:extLst>
                <a:ext uri="{FF2B5EF4-FFF2-40B4-BE49-F238E27FC236}">
                  <a16:creationId xmlns:a16="http://schemas.microsoft.com/office/drawing/2014/main" id="{B590EA5A-9FF6-E3EF-1927-068C05E4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4500011">
              <a:off x="7942185" y="2507568"/>
              <a:ext cx="3563874" cy="356387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31747" cap="flat">
              <a:solidFill>
                <a:srgbClr val="2D7FCF">
                  <a:alpha val="10000"/>
                </a:srgbClr>
              </a:solidFill>
              <a:custDash>
                <a:ds d="100000" sp="100000"/>
              </a:custDash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6" name="Oval 12300">
              <a:extLst>
                <a:ext uri="{FF2B5EF4-FFF2-40B4-BE49-F238E27FC236}">
                  <a16:creationId xmlns:a16="http://schemas.microsoft.com/office/drawing/2014/main" id="{06C80A6C-AC5B-DCC0-2D5B-121D6245E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4">
              <a:off x="10435069" y="4048935"/>
              <a:ext cx="1381603" cy="13816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31747" cap="flat">
              <a:solidFill>
                <a:srgbClr val="2D7FCF">
                  <a:alpha val="20000"/>
                </a:srgbClr>
              </a:solidFill>
              <a:custDash>
                <a:ds d="100000" sp="100000"/>
              </a:custDash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7" name="Oval 12301">
              <a:extLst>
                <a:ext uri="{FF2B5EF4-FFF2-40B4-BE49-F238E27FC236}">
                  <a16:creationId xmlns:a16="http://schemas.microsoft.com/office/drawing/2014/main" id="{C705ACFB-7005-5965-2A1A-ECDC555C1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4">
              <a:off x="0" y="2075422"/>
              <a:ext cx="3144365" cy="314436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0B1E31">
                    <a:alpha val="20000"/>
                  </a:srgbClr>
                </a:gs>
                <a:gs pos="100000">
                  <a:srgbClr val="071420">
                    <a:alpha val="10000"/>
                  </a:srgbClr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8" name="Oval 12302">
              <a:extLst>
                <a:ext uri="{FF2B5EF4-FFF2-40B4-BE49-F238E27FC236}">
                  <a16:creationId xmlns:a16="http://schemas.microsoft.com/office/drawing/2014/main" id="{E2CC20CD-8EC2-2480-DCF2-4F5353D08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2599995">
              <a:off x="10150840" y="4270812"/>
              <a:ext cx="1897882" cy="189788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0B1E31">
                    <a:alpha val="10000"/>
                  </a:srgbClr>
                </a:gs>
                <a:gs pos="100000">
                  <a:srgbClr val="0B1E31">
                    <a:alpha val="20000"/>
                  </a:srgbClr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9" name="Oval 12303">
              <a:extLst>
                <a:ext uri="{FF2B5EF4-FFF2-40B4-BE49-F238E27FC236}">
                  <a16:creationId xmlns:a16="http://schemas.microsoft.com/office/drawing/2014/main" id="{6B5F4D69-49C5-1254-18D1-679DDAFFD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4500011">
              <a:off x="2046783" y="3040490"/>
              <a:ext cx="2579321" cy="257932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31747" cap="flat">
              <a:solidFill>
                <a:srgbClr val="2D7FCF">
                  <a:alpha val="20000"/>
                </a:srgbClr>
              </a:solidFill>
              <a:custDash>
                <a:ds d="100000" sp="100000"/>
              </a:custDash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0" name="Oval 12304">
              <a:extLst>
                <a:ext uri="{FF2B5EF4-FFF2-40B4-BE49-F238E27FC236}">
                  <a16:creationId xmlns:a16="http://schemas.microsoft.com/office/drawing/2014/main" id="{3340FE25-218F-F37C-CCC4-A9C3C99FF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4500011">
              <a:off x="2224626" y="3194019"/>
              <a:ext cx="2243196" cy="2243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31747" cap="flat">
              <a:solidFill>
                <a:srgbClr val="2D7FCF">
                  <a:alpha val="10000"/>
                </a:srgbClr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  <p:sp>
        <p:nvSpPr>
          <p:cNvPr id="11" name="Nadpis 1">
            <a:extLst>
              <a:ext uri="{FF2B5EF4-FFF2-40B4-BE49-F238E27FC236}">
                <a16:creationId xmlns:a16="http://schemas.microsoft.com/office/drawing/2014/main" id="{25A5DC6F-198C-AB91-EE33-3E4852255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38283" y="2061066"/>
            <a:ext cx="3921294" cy="1749750"/>
          </a:xfrm>
        </p:spPr>
        <p:txBody>
          <a:bodyPr anchor="b"/>
          <a:lstStyle/>
          <a:p>
            <a:pPr lvl="0"/>
            <a:r>
              <a:rPr lang="cs-CZ" sz="4800">
                <a:solidFill>
                  <a:srgbClr val="FFFFFF"/>
                </a:solidFill>
              </a:rPr>
              <a:t>Shikake-waza </a:t>
            </a:r>
            <a:r>
              <a:rPr lang="cs-CZ" sz="2800">
                <a:solidFill>
                  <a:srgbClr val="FFFFFF"/>
                </a:solidFill>
              </a:rPr>
              <a:t>(Časování Útoku)</a:t>
            </a:r>
            <a:endParaRPr lang="cs-CZ" sz="4800">
              <a:solidFill>
                <a:srgbClr val="FFFFFF"/>
              </a:solidFill>
            </a:endParaRPr>
          </a:p>
        </p:txBody>
      </p:sp>
      <p:sp>
        <p:nvSpPr>
          <p:cNvPr id="12" name="Rectangle 12306">
            <a:extLst>
              <a:ext uri="{FF2B5EF4-FFF2-40B4-BE49-F238E27FC236}">
                <a16:creationId xmlns:a16="http://schemas.microsoft.com/office/drawing/2014/main" id="{FA52D553-8B24-F639-98C0-D0459C1E0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rot="16200004">
            <a:off x="10438141" y="1042562"/>
            <a:ext cx="2796463" cy="711247"/>
          </a:xfrm>
          <a:prstGeom prst="rect">
            <a:avLst/>
          </a:prstGeom>
          <a:gradFill>
            <a:gsLst>
              <a:gs pos="0">
                <a:srgbClr val="71AAE0">
                  <a:alpha val="0"/>
                </a:srgbClr>
              </a:gs>
              <a:gs pos="100000">
                <a:srgbClr val="0B1E31">
                  <a:alpha val="10000"/>
                </a:srgbClr>
              </a:gs>
            </a:gsLst>
            <a:lin ang="8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grpSp>
        <p:nvGrpSpPr>
          <p:cNvPr id="13" name="Group 12308">
            <a:extLst>
              <a:ext uri="{FF2B5EF4-FFF2-40B4-BE49-F238E27FC236}">
                <a16:creationId xmlns:a16="http://schemas.microsoft.com/office/drawing/2014/main" id="{62FF5CA2-350C-ED76-8177-16D01922DABC}"/>
              </a:ext>
            </a:extLst>
          </p:cNvPr>
          <p:cNvGrpSpPr/>
          <p:nvPr/>
        </p:nvGrpSpPr>
        <p:grpSpPr>
          <a:xfrm>
            <a:off x="11259537" y="317580"/>
            <a:ext cx="548640" cy="549006"/>
            <a:chOff x="11259537" y="317580"/>
            <a:chExt cx="548640" cy="549006"/>
          </a:xfrm>
        </p:grpSpPr>
        <p:cxnSp>
          <p:nvCxnSpPr>
            <p:cNvPr id="14" name="Straight Connector 12309">
              <a:extLst>
                <a:ext uri="{FF2B5EF4-FFF2-40B4-BE49-F238E27FC236}">
                  <a16:creationId xmlns:a16="http://schemas.microsoft.com/office/drawing/2014/main" id="{57BE4A9D-3A74-2451-CB36-68FFCB859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259537" y="317580"/>
              <a:ext cx="548640" cy="0"/>
            </a:xfrm>
            <a:prstGeom prst="straightConnector1">
              <a:avLst/>
            </a:prstGeom>
            <a:noFill/>
            <a:ln w="31747" cap="rnd">
              <a:solidFill>
                <a:srgbClr val="2D7FCF">
                  <a:alpha val="40000"/>
                </a:srgbClr>
              </a:solidFill>
              <a:custDash>
                <a:ds d="600013" sp="0"/>
              </a:custDash>
              <a:round/>
            </a:ln>
          </p:spPr>
        </p:cxnSp>
        <p:cxnSp>
          <p:nvCxnSpPr>
            <p:cNvPr id="15" name="Straight Connector 12310">
              <a:extLst>
                <a:ext uri="{FF2B5EF4-FFF2-40B4-BE49-F238E27FC236}">
                  <a16:creationId xmlns:a16="http://schemas.microsoft.com/office/drawing/2014/main" id="{53546BD3-3EC7-6C1A-9341-BA9DF036B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259537" y="500579"/>
              <a:ext cx="548640" cy="0"/>
            </a:xfrm>
            <a:prstGeom prst="straightConnector1">
              <a:avLst/>
            </a:prstGeom>
            <a:noFill/>
            <a:ln w="31747" cap="rnd">
              <a:solidFill>
                <a:srgbClr val="2D7FCF">
                  <a:alpha val="40000"/>
                </a:srgbClr>
              </a:solidFill>
              <a:custDash>
                <a:ds d="600013" sp="0"/>
              </a:custDash>
              <a:round/>
            </a:ln>
          </p:spPr>
        </p:cxnSp>
        <p:cxnSp>
          <p:nvCxnSpPr>
            <p:cNvPr id="16" name="Straight Connector 12311">
              <a:extLst>
                <a:ext uri="{FF2B5EF4-FFF2-40B4-BE49-F238E27FC236}">
                  <a16:creationId xmlns:a16="http://schemas.microsoft.com/office/drawing/2014/main" id="{C0203B3D-B1B1-97D1-E3AD-C2F673ECD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259537" y="683578"/>
              <a:ext cx="548640" cy="0"/>
            </a:xfrm>
            <a:prstGeom prst="straightConnector1">
              <a:avLst/>
            </a:prstGeom>
            <a:noFill/>
            <a:ln w="31747" cap="rnd">
              <a:solidFill>
                <a:srgbClr val="2D7FCF">
                  <a:alpha val="40000"/>
                </a:srgbClr>
              </a:solidFill>
              <a:custDash>
                <a:ds d="600013" sp="0"/>
              </a:custDash>
              <a:round/>
            </a:ln>
          </p:spPr>
        </p:cxnSp>
        <p:cxnSp>
          <p:nvCxnSpPr>
            <p:cNvPr id="17" name="Straight Connector 12312">
              <a:extLst>
                <a:ext uri="{FF2B5EF4-FFF2-40B4-BE49-F238E27FC236}">
                  <a16:creationId xmlns:a16="http://schemas.microsoft.com/office/drawing/2014/main" id="{3A78156B-7BC6-BAEE-0999-E03453EB1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259537" y="866586"/>
              <a:ext cx="548640" cy="0"/>
            </a:xfrm>
            <a:prstGeom prst="straightConnector1">
              <a:avLst/>
            </a:prstGeom>
            <a:noFill/>
            <a:ln w="31747" cap="rnd">
              <a:solidFill>
                <a:srgbClr val="2D7FCF">
                  <a:alpha val="40000"/>
                </a:srgbClr>
              </a:solidFill>
              <a:custDash>
                <a:ds d="600013" sp="0"/>
              </a:custDash>
              <a:round/>
            </a:ln>
          </p:spPr>
        </p:cxnSp>
      </p:grpSp>
      <p:sp>
        <p:nvSpPr>
          <p:cNvPr id="18" name="Rectangle 12314">
            <a:extLst>
              <a:ext uri="{FF2B5EF4-FFF2-40B4-BE49-F238E27FC236}">
                <a16:creationId xmlns:a16="http://schemas.microsoft.com/office/drawing/2014/main" id="{5E3A4C05-BCF7-B4EE-7116-13EED9FBF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rot="10799991">
            <a:off x="-1" y="6140754"/>
            <a:ext cx="6095993" cy="711247"/>
          </a:xfrm>
          <a:prstGeom prst="rect">
            <a:avLst/>
          </a:prstGeom>
          <a:gradFill>
            <a:gsLst>
              <a:gs pos="0">
                <a:srgbClr val="071420">
                  <a:alpha val="10000"/>
                </a:srgbClr>
              </a:gs>
              <a:gs pos="100000">
                <a:srgbClr val="2D7FCF">
                  <a:alpha val="0"/>
                </a:srgbClr>
              </a:gs>
            </a:gsLst>
            <a:lin ang="8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grpSp>
        <p:nvGrpSpPr>
          <p:cNvPr id="19" name="Group 12316">
            <a:extLst>
              <a:ext uri="{FF2B5EF4-FFF2-40B4-BE49-F238E27FC236}">
                <a16:creationId xmlns:a16="http://schemas.microsoft.com/office/drawing/2014/main" id="{BDBCDB22-A515-73B6-0D67-4068564D2714}"/>
              </a:ext>
            </a:extLst>
          </p:cNvPr>
          <p:cNvGrpSpPr/>
          <p:nvPr/>
        </p:nvGrpSpPr>
        <p:grpSpPr>
          <a:xfrm>
            <a:off x="984782" y="5572125"/>
            <a:ext cx="549006" cy="1285911"/>
            <a:chOff x="984782" y="5572125"/>
            <a:chExt cx="549006" cy="1285911"/>
          </a:xfrm>
        </p:grpSpPr>
        <p:cxnSp>
          <p:nvCxnSpPr>
            <p:cNvPr id="20" name="Straight Connector 12317">
              <a:extLst>
                <a:ext uri="{FF2B5EF4-FFF2-40B4-BE49-F238E27FC236}">
                  <a16:creationId xmlns:a16="http://schemas.microsoft.com/office/drawing/2014/main" id="{14F3FBC3-1C97-25AE-FD94-BE302A709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rot="5400013">
              <a:off x="890850" y="6215099"/>
              <a:ext cx="1285875" cy="0"/>
            </a:xfrm>
            <a:prstGeom prst="straightConnector1">
              <a:avLst/>
            </a:prstGeom>
            <a:noFill/>
            <a:ln w="31747" cap="rnd">
              <a:solidFill>
                <a:srgbClr val="2D7FCF">
                  <a:alpha val="40000"/>
                </a:srgbClr>
              </a:solidFill>
              <a:custDash>
                <a:ds d="600013" sp="0"/>
              </a:custDash>
              <a:round/>
            </a:ln>
          </p:spPr>
        </p:cxnSp>
        <p:cxnSp>
          <p:nvCxnSpPr>
            <p:cNvPr id="21" name="Straight Connector 12318">
              <a:extLst>
                <a:ext uri="{FF2B5EF4-FFF2-40B4-BE49-F238E27FC236}">
                  <a16:creationId xmlns:a16="http://schemas.microsoft.com/office/drawing/2014/main" id="{4398C55F-3753-DD57-E178-7202E99D0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rot="5400013">
              <a:off x="707850" y="6215063"/>
              <a:ext cx="1285875" cy="0"/>
            </a:xfrm>
            <a:prstGeom prst="straightConnector1">
              <a:avLst/>
            </a:prstGeom>
            <a:noFill/>
            <a:ln w="31747" cap="rnd">
              <a:solidFill>
                <a:srgbClr val="2D7FCF">
                  <a:alpha val="40000"/>
                </a:srgbClr>
              </a:solidFill>
              <a:custDash>
                <a:ds d="600013" sp="0"/>
              </a:custDash>
              <a:round/>
            </a:ln>
          </p:spPr>
        </p:cxnSp>
        <p:cxnSp>
          <p:nvCxnSpPr>
            <p:cNvPr id="22" name="Straight Connector 12319">
              <a:extLst>
                <a:ext uri="{FF2B5EF4-FFF2-40B4-BE49-F238E27FC236}">
                  <a16:creationId xmlns:a16="http://schemas.microsoft.com/office/drawing/2014/main" id="{18E430F2-BBB6-EBF5-3AB9-85359FA5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rot="5400013">
              <a:off x="524842" y="6215072"/>
              <a:ext cx="1285875" cy="0"/>
            </a:xfrm>
            <a:prstGeom prst="straightConnector1">
              <a:avLst/>
            </a:prstGeom>
            <a:noFill/>
            <a:ln w="31747" cap="rnd">
              <a:solidFill>
                <a:srgbClr val="2D7FCF">
                  <a:alpha val="40000"/>
                </a:srgbClr>
              </a:solidFill>
              <a:custDash>
                <a:ds d="600013" sp="0"/>
              </a:custDash>
              <a:round/>
            </a:ln>
          </p:spPr>
        </p:cxnSp>
        <p:cxnSp>
          <p:nvCxnSpPr>
            <p:cNvPr id="23" name="Straight Connector 12320">
              <a:extLst>
                <a:ext uri="{FF2B5EF4-FFF2-40B4-BE49-F238E27FC236}">
                  <a16:creationId xmlns:a16="http://schemas.microsoft.com/office/drawing/2014/main" id="{424DE06C-553E-3154-19AD-3D17263A0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rot="5400013">
              <a:off x="341844" y="6215099"/>
              <a:ext cx="1285875" cy="0"/>
            </a:xfrm>
            <a:prstGeom prst="straightConnector1">
              <a:avLst/>
            </a:prstGeom>
            <a:noFill/>
            <a:ln w="31747" cap="rnd">
              <a:solidFill>
                <a:srgbClr val="2D7FCF">
                  <a:alpha val="40000"/>
                </a:srgbClr>
              </a:solidFill>
              <a:custDash>
                <a:ds d="600013" sp="0"/>
              </a:custDash>
              <a:round/>
            </a:ln>
          </p:spPr>
        </p:cxnSp>
      </p:grpSp>
      <p:pic>
        <p:nvPicPr>
          <p:cNvPr id="24" name="Picture 2" descr="What we practice (h/t The Karate Nerd) – Shuto Karate Sellersville">
            <a:extLst>
              <a:ext uri="{FF2B5EF4-FFF2-40B4-BE49-F238E27FC236}">
                <a16:creationId xmlns:a16="http://schemas.microsoft.com/office/drawing/2014/main" id="{C1C1372F-AEFF-7F14-2E9A-DDE7511AED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795"/>
          <a:stretch>
            <a:fillRect/>
          </a:stretch>
        </p:blipFill>
        <p:spPr>
          <a:xfrm>
            <a:off x="-3959" y="593701"/>
            <a:ext cx="4024503" cy="5431517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25" name="Group 12322">
            <a:extLst>
              <a:ext uri="{FF2B5EF4-FFF2-40B4-BE49-F238E27FC236}">
                <a16:creationId xmlns:a16="http://schemas.microsoft.com/office/drawing/2014/main" id="{AB667483-D9D6-CA97-D7A8-808F1990778C}"/>
              </a:ext>
            </a:extLst>
          </p:cNvPr>
          <p:cNvGrpSpPr/>
          <p:nvPr/>
        </p:nvGrpSpPr>
        <p:grpSpPr>
          <a:xfrm>
            <a:off x="499573" y="912635"/>
            <a:ext cx="429768" cy="304797"/>
            <a:chOff x="499573" y="912635"/>
            <a:chExt cx="429768" cy="304797"/>
          </a:xfrm>
        </p:grpSpPr>
        <p:cxnSp>
          <p:nvCxnSpPr>
            <p:cNvPr id="26" name="Straight Connector 12323">
              <a:extLst>
                <a:ext uri="{FF2B5EF4-FFF2-40B4-BE49-F238E27FC236}">
                  <a16:creationId xmlns:a16="http://schemas.microsoft.com/office/drawing/2014/main" id="{70A17253-534D-023A-3659-B8499CEED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rot="16200004">
              <a:off x="714457" y="1002548"/>
              <a:ext cx="0" cy="429768"/>
            </a:xfrm>
            <a:prstGeom prst="straightConnector1">
              <a:avLst/>
            </a:prstGeom>
            <a:noFill/>
            <a:ln w="25402" cap="flat">
              <a:solidFill>
                <a:srgbClr val="F1F1F1">
                  <a:alpha val="50000"/>
                </a:srgbClr>
              </a:solidFill>
              <a:custDash>
                <a:ds d="100000" sp="100000"/>
              </a:custDash>
              <a:miter/>
            </a:ln>
          </p:spPr>
        </p:cxnSp>
        <p:cxnSp>
          <p:nvCxnSpPr>
            <p:cNvPr id="27" name="Straight Connector 12324">
              <a:extLst>
                <a:ext uri="{FF2B5EF4-FFF2-40B4-BE49-F238E27FC236}">
                  <a16:creationId xmlns:a16="http://schemas.microsoft.com/office/drawing/2014/main" id="{D6126551-52EB-869D-D8EE-0BE6FA5FB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rot="16200004">
              <a:off x="714457" y="900949"/>
              <a:ext cx="0" cy="429768"/>
            </a:xfrm>
            <a:prstGeom prst="straightConnector1">
              <a:avLst/>
            </a:prstGeom>
            <a:noFill/>
            <a:ln w="25402" cap="flat">
              <a:solidFill>
                <a:srgbClr val="F1F1F1">
                  <a:alpha val="50000"/>
                </a:srgbClr>
              </a:solidFill>
              <a:custDash>
                <a:ds d="100000" sp="100000"/>
              </a:custDash>
              <a:miter/>
            </a:ln>
          </p:spPr>
        </p:cxnSp>
        <p:cxnSp>
          <p:nvCxnSpPr>
            <p:cNvPr id="28" name="Straight Connector 12325">
              <a:extLst>
                <a:ext uri="{FF2B5EF4-FFF2-40B4-BE49-F238E27FC236}">
                  <a16:creationId xmlns:a16="http://schemas.microsoft.com/office/drawing/2014/main" id="{140DE251-3109-5208-AE24-D2CC4B839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rot="16200004">
              <a:off x="714457" y="799350"/>
              <a:ext cx="0" cy="429768"/>
            </a:xfrm>
            <a:prstGeom prst="straightConnector1">
              <a:avLst/>
            </a:prstGeom>
            <a:noFill/>
            <a:ln w="25402" cap="flat">
              <a:solidFill>
                <a:srgbClr val="F1F1F1">
                  <a:alpha val="50000"/>
                </a:srgbClr>
              </a:solidFill>
              <a:custDash>
                <a:ds d="100000" sp="100000"/>
              </a:custDash>
              <a:miter/>
            </a:ln>
          </p:spPr>
        </p:cxnSp>
        <p:cxnSp>
          <p:nvCxnSpPr>
            <p:cNvPr id="29" name="Straight Connector 12326">
              <a:extLst>
                <a:ext uri="{FF2B5EF4-FFF2-40B4-BE49-F238E27FC236}">
                  <a16:creationId xmlns:a16="http://schemas.microsoft.com/office/drawing/2014/main" id="{7505CF9F-21A8-A4EE-7975-823448E3B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rot="16200004">
              <a:off x="714457" y="697751"/>
              <a:ext cx="0" cy="429768"/>
            </a:xfrm>
            <a:prstGeom prst="straightConnector1">
              <a:avLst/>
            </a:prstGeom>
            <a:noFill/>
            <a:ln w="25402" cap="flat">
              <a:solidFill>
                <a:srgbClr val="F1F1F1">
                  <a:alpha val="50000"/>
                </a:srgbClr>
              </a:solidFill>
              <a:custDash>
                <a:ds d="100000" sp="100000"/>
              </a:custDash>
              <a:miter/>
            </a:ln>
          </p:spPr>
        </p:cxnSp>
      </p:grpSp>
      <p:sp>
        <p:nvSpPr>
          <p:cNvPr id="30" name="Zástupný obsah 2">
            <a:extLst>
              <a:ext uri="{FF2B5EF4-FFF2-40B4-BE49-F238E27FC236}">
                <a16:creationId xmlns:a16="http://schemas.microsoft.com/office/drawing/2014/main" id="{6A061400-A185-8C1A-707E-5FC6F925964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34115" y="1427460"/>
            <a:ext cx="4493635" cy="3663918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cs-CZ" b="1">
                <a:solidFill>
                  <a:srgbClr val="FFFFFF"/>
                </a:solidFill>
              </a:rPr>
              <a:t>Sasoi-waza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cs-CZ" sz="1000">
                <a:solidFill>
                  <a:srgbClr val="FFFFFF"/>
                </a:solidFill>
              </a:rPr>
              <a:t>-</a:t>
            </a:r>
            <a:r>
              <a:rPr lang="cs-CZ" sz="2000">
                <a:solidFill>
                  <a:srgbClr val="FFFFFF"/>
                </a:solidFill>
              </a:rPr>
              <a:t>Lákání soupeře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cs-CZ" sz="1600">
                <a:solidFill>
                  <a:srgbClr val="FFFFFF"/>
                </a:solidFill>
              </a:rPr>
              <a:t>(říkám mu kdy má zautočit)</a:t>
            </a:r>
          </a:p>
          <a:p>
            <a:pPr marL="0" lvl="0" indent="0">
              <a:lnSpc>
                <a:spcPct val="70000"/>
              </a:lnSpc>
              <a:buNone/>
            </a:pPr>
            <a:endParaRPr lang="cs-CZ" sz="1000">
              <a:solidFill>
                <a:srgbClr val="FFFFFF"/>
              </a:solidFill>
            </a:endParaRPr>
          </a:p>
          <a:p>
            <a:pPr lvl="0">
              <a:lnSpc>
                <a:spcPct val="70000"/>
              </a:lnSpc>
            </a:pPr>
            <a:r>
              <a:rPr lang="cs-CZ" b="1">
                <a:solidFill>
                  <a:srgbClr val="FFFFFF"/>
                </a:solidFill>
              </a:rPr>
              <a:t>Renzoku-kogeki-waza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cs-CZ" sz="1000">
                <a:solidFill>
                  <a:srgbClr val="FFFFFF"/>
                </a:solidFill>
              </a:rPr>
              <a:t>-</a:t>
            </a:r>
            <a:r>
              <a:rPr lang="cs-CZ" sz="2000">
                <a:solidFill>
                  <a:srgbClr val="FFFFFF"/>
                </a:solidFill>
              </a:rPr>
              <a:t>Soustavný útok </a:t>
            </a:r>
            <a:endParaRPr lang="cs-CZ" sz="1900">
              <a:solidFill>
                <a:srgbClr val="FFFFFF"/>
              </a:solidFill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cs-CZ" sz="1600">
                <a:solidFill>
                  <a:srgbClr val="FFFFFF"/>
                </a:solidFill>
              </a:rPr>
              <a:t>(Zahlcení soupeře technikama)</a:t>
            </a:r>
          </a:p>
          <a:p>
            <a:pPr marL="0" lvl="0" indent="0">
              <a:lnSpc>
                <a:spcPct val="70000"/>
              </a:lnSpc>
              <a:buNone/>
            </a:pPr>
            <a:endParaRPr lang="cs-CZ" sz="1000">
              <a:solidFill>
                <a:srgbClr val="FFFFFF"/>
              </a:solidFill>
            </a:endParaRPr>
          </a:p>
          <a:p>
            <a:pPr lvl="0">
              <a:lnSpc>
                <a:spcPct val="70000"/>
              </a:lnSpc>
            </a:pPr>
            <a:r>
              <a:rPr lang="cs-CZ" b="1">
                <a:solidFill>
                  <a:srgbClr val="FFFFFF"/>
                </a:solidFill>
              </a:rPr>
              <a:t>Kuzushi-waza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cs-CZ" sz="1000">
                <a:solidFill>
                  <a:srgbClr val="FFFFFF"/>
                </a:solidFill>
              </a:rPr>
              <a:t>-</a:t>
            </a:r>
            <a:r>
              <a:rPr lang="cs-CZ" sz="2000">
                <a:solidFill>
                  <a:srgbClr val="FFFFFF"/>
                </a:solidFill>
              </a:rPr>
              <a:t>Narušení rovnováhy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cs-CZ" sz="1600">
                <a:solidFill>
                  <a:srgbClr val="FFFFFF"/>
                </a:solidFill>
              </a:rPr>
              <a:t>(Vychýlit soupeře z osy těla)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59D7117-39D9-FA51-2846-F107829F5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E24CDC5-3496-531E-8FA9-BBE54E033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flipH="1"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0B3041"/>
              </a:gs>
              <a:gs pos="100000">
                <a:srgbClr val="000000"/>
              </a:gs>
            </a:gsLst>
            <a:lin ang="13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D0C5E3F-4A03-09C7-72F8-5F08D408E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rot="10799991">
            <a:off x="-19" y="-47"/>
            <a:ext cx="12191996" cy="6402583"/>
          </a:xfrm>
          <a:prstGeom prst="rect">
            <a:avLst/>
          </a:prstGeom>
          <a:gradFill>
            <a:gsLst>
              <a:gs pos="0">
                <a:srgbClr val="104862">
                  <a:alpha val="59000"/>
                </a:srgbClr>
              </a:gs>
              <a:gs pos="100000">
                <a:srgbClr val="000000"/>
              </a:gs>
            </a:gsLst>
            <a:lin ang="150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46CD618-1955-FBA8-943F-E1F76550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rot="5399996" flipH="1">
            <a:off x="2663019" y="-2653922"/>
            <a:ext cx="6858000" cy="12165845"/>
          </a:xfrm>
          <a:prstGeom prst="rect">
            <a:avLst/>
          </a:prstGeom>
          <a:gradFill>
            <a:gsLst>
              <a:gs pos="0">
                <a:srgbClr val="0B3041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5F2CD9D-521D-2D20-DEF6-B14DE7A0B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flipH="1">
            <a:off x="6094759" y="0"/>
            <a:ext cx="6096003" cy="6858000"/>
          </a:xfrm>
          <a:prstGeom prst="rect">
            <a:avLst/>
          </a:prstGeom>
          <a:gradFill>
            <a:gsLst>
              <a:gs pos="0">
                <a:srgbClr val="0B3041">
                  <a:alpha val="0"/>
                </a:srgbClr>
              </a:gs>
              <a:gs pos="100000">
                <a:srgbClr val="104862">
                  <a:alpha val="50000"/>
                </a:srgbClr>
              </a:gs>
            </a:gsLst>
            <a:lin ang="60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E8131BEE-9B61-A951-85D3-3CEA91E19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flipH="1">
            <a:off x="0" y="0"/>
            <a:ext cx="12182871" cy="6871926"/>
          </a:xfrm>
          <a:prstGeom prst="rect">
            <a:avLst/>
          </a:prstGeom>
          <a:gradFill>
            <a:gsLst>
              <a:gs pos="0">
                <a:srgbClr val="000000">
                  <a:alpha val="35000"/>
                </a:srgbClr>
              </a:gs>
              <a:gs pos="100000">
                <a:srgbClr val="104862">
                  <a:alpha val="0"/>
                </a:srgbClr>
              </a:gs>
            </a:gsLst>
            <a:lin ang="4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Freeform: Shape 20">
            <a:extLst>
              <a:ext uri="{FF2B5EF4-FFF2-40B4-BE49-F238E27FC236}">
                <a16:creationId xmlns:a16="http://schemas.microsoft.com/office/drawing/2014/main" id="{2B7F500D-0A22-081F-7DD3-51DB8819D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987716" y="4050"/>
            <a:ext cx="10216572" cy="47290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216576"/>
              <a:gd name="f7" fmla="val 4729040"/>
              <a:gd name="f8" fmla="val 10210268"/>
              <a:gd name="f9" fmla="val 124944"/>
              <a:gd name="f10" fmla="val 9947637"/>
              <a:gd name="f11" fmla="val 2710997"/>
              <a:gd name="f12" fmla="val 7763635"/>
              <a:gd name="f13" fmla="val 5108288"/>
              <a:gd name="f14" fmla="val 2452942"/>
              <a:gd name="f15" fmla="val 268937"/>
              <a:gd name="f16" fmla="val 6309"/>
              <a:gd name="f17" fmla="+- 0 0 -90"/>
              <a:gd name="f18" fmla="*/ f3 1 10216576"/>
              <a:gd name="f19" fmla="*/ f4 1 4729040"/>
              <a:gd name="f20" fmla="+- f7 0 f5"/>
              <a:gd name="f21" fmla="+- f6 0 f5"/>
              <a:gd name="f22" fmla="*/ f17 f0 1"/>
              <a:gd name="f23" fmla="*/ f21 1 10216576"/>
              <a:gd name="f24" fmla="*/ f20 1 4729040"/>
              <a:gd name="f25" fmla="*/ 0 f21 1"/>
              <a:gd name="f26" fmla="*/ 0 f20 1"/>
              <a:gd name="f27" fmla="*/ 10216576 f21 1"/>
              <a:gd name="f28" fmla="*/ 10210268 f21 1"/>
              <a:gd name="f29" fmla="*/ 124944 f20 1"/>
              <a:gd name="f30" fmla="*/ 5108288 f21 1"/>
              <a:gd name="f31" fmla="*/ 4729040 f20 1"/>
              <a:gd name="f32" fmla="*/ 6309 f21 1"/>
              <a:gd name="f33" fmla="*/ f22 1 f2"/>
              <a:gd name="f34" fmla="*/ f25 1 10216576"/>
              <a:gd name="f35" fmla="*/ f26 1 4729040"/>
              <a:gd name="f36" fmla="*/ f27 1 10216576"/>
              <a:gd name="f37" fmla="*/ f28 1 10216576"/>
              <a:gd name="f38" fmla="*/ f29 1 4729040"/>
              <a:gd name="f39" fmla="*/ f30 1 10216576"/>
              <a:gd name="f40" fmla="*/ f31 1 4729040"/>
              <a:gd name="f41" fmla="*/ f32 1 10216576"/>
              <a:gd name="f42" fmla="*/ f5 1 f23"/>
              <a:gd name="f43" fmla="*/ f6 1 f23"/>
              <a:gd name="f44" fmla="*/ f5 1 f24"/>
              <a:gd name="f45" fmla="*/ f7 1 f24"/>
              <a:gd name="f46" fmla="+- f33 0 f1"/>
              <a:gd name="f47" fmla="*/ f34 1 f23"/>
              <a:gd name="f48" fmla="*/ f35 1 f24"/>
              <a:gd name="f49" fmla="*/ f36 1 f23"/>
              <a:gd name="f50" fmla="*/ f37 1 f23"/>
              <a:gd name="f51" fmla="*/ f38 1 f24"/>
              <a:gd name="f52" fmla="*/ f39 1 f23"/>
              <a:gd name="f53" fmla="*/ f40 1 f24"/>
              <a:gd name="f54" fmla="*/ f41 1 f23"/>
              <a:gd name="f55" fmla="*/ f42 f18 1"/>
              <a:gd name="f56" fmla="*/ f43 f18 1"/>
              <a:gd name="f57" fmla="*/ f45 f19 1"/>
              <a:gd name="f58" fmla="*/ f44 f19 1"/>
              <a:gd name="f59" fmla="*/ f47 f18 1"/>
              <a:gd name="f60" fmla="*/ f48 f19 1"/>
              <a:gd name="f61" fmla="*/ f49 f18 1"/>
              <a:gd name="f62" fmla="*/ f50 f18 1"/>
              <a:gd name="f63" fmla="*/ f51 f19 1"/>
              <a:gd name="f64" fmla="*/ f52 f18 1"/>
              <a:gd name="f65" fmla="*/ f53 f19 1"/>
              <a:gd name="f66" fmla="*/ f54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59" y="f60"/>
              </a:cxn>
              <a:cxn ang="f46">
                <a:pos x="f61" y="f60"/>
              </a:cxn>
              <a:cxn ang="f46">
                <a:pos x="f62" y="f63"/>
              </a:cxn>
              <a:cxn ang="f46">
                <a:pos x="f64" y="f65"/>
              </a:cxn>
              <a:cxn ang="f46">
                <a:pos x="f66" y="f63"/>
              </a:cxn>
            </a:cxnLst>
            <a:rect l="f55" t="f58" r="f56" b="f57"/>
            <a:pathLst>
              <a:path w="10216576" h="4729040">
                <a:moveTo>
                  <a:pt x="f5" y="f5"/>
                </a:moveTo>
                <a:lnTo>
                  <a:pt x="f6" y="f5"/>
                </a:lnTo>
                <a:lnTo>
                  <a:pt x="f8" y="f9"/>
                </a:lnTo>
                <a:cubicBezTo>
                  <a:pt x="f10" y="f11"/>
                  <a:pt x="f12" y="f7"/>
                  <a:pt x="f13" y="f7"/>
                </a:cubicBezTo>
                <a:cubicBezTo>
                  <a:pt x="f14" y="f7"/>
                  <a:pt x="f15" y="f11"/>
                  <a:pt x="f16" y="f9"/>
                </a:cubicBezTo>
                <a:close/>
              </a:path>
            </a:pathLst>
          </a:custGeom>
          <a:gradFill>
            <a:gsLst>
              <a:gs pos="0">
                <a:srgbClr val="0B3041">
                  <a:alpha val="4000"/>
                </a:srgbClr>
              </a:gs>
              <a:gs pos="100000">
                <a:srgbClr val="156082">
                  <a:alpha val="24000"/>
                </a:srgbClr>
              </a:gs>
            </a:gsLst>
            <a:lin ang="10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C974211E-6A10-8841-DAF8-A62270FFC8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20906" y="1658803"/>
            <a:ext cx="8147715" cy="3081244"/>
          </a:xfrm>
        </p:spPr>
        <p:txBody>
          <a:bodyPr anchorCtr="1"/>
          <a:lstStyle/>
          <a:p>
            <a:pPr lvl="0" algn="ctr"/>
            <a:r>
              <a:rPr lang="en-US" sz="3400">
                <a:solidFill>
                  <a:srgbClr val="FFFFFF"/>
                </a:solidFill>
              </a:rPr>
              <a:t>Všechna načasování se snažíme provést když je soupeř v tzv. „KYO“ Diskonekce mysl/tělo.</a:t>
            </a:r>
            <a:br>
              <a:rPr lang="en-US" sz="3400">
                <a:solidFill>
                  <a:srgbClr val="FFFFFF"/>
                </a:solidFill>
              </a:rPr>
            </a:br>
            <a:r>
              <a:rPr lang="en-US" sz="3400">
                <a:solidFill>
                  <a:srgbClr val="FFFFFF"/>
                </a:solidFill>
              </a:rPr>
              <a:t>Doufáme že vám tato prezentace pomohla porozumět základům teorie karate, teď je pouze na vás jak to vše převedete do vaší </a:t>
            </a:r>
            <a:br>
              <a:rPr lang="cs-CZ" sz="3400">
                <a:solidFill>
                  <a:srgbClr val="FFFFFF"/>
                </a:solidFill>
              </a:rPr>
            </a:br>
            <a:r>
              <a:rPr lang="en-US" sz="3400">
                <a:solidFill>
                  <a:srgbClr val="FFFFFF"/>
                </a:solidFill>
              </a:rPr>
              <a:t>to-do-me techniky.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ůže jít o obrázek 2 lidé, lidé předvádějící bojové umění a text">
            <a:extLst>
              <a:ext uri="{FF2B5EF4-FFF2-40B4-BE49-F238E27FC236}">
                <a16:creationId xmlns:a16="http://schemas.microsoft.com/office/drawing/2014/main" id="{D4E60E0E-212B-98B2-1743-86A5597CA1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18" y="9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3335">
            <a:extLst>
              <a:ext uri="{FF2B5EF4-FFF2-40B4-BE49-F238E27FC236}">
                <a16:creationId xmlns:a16="http://schemas.microsoft.com/office/drawing/2014/main" id="{CAC81496-4E3E-BD4A-FDC9-97C037F2F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5320143"/>
            <a:ext cx="12191996" cy="736549"/>
          </a:xfrm>
          <a:prstGeom prst="rect">
            <a:avLst/>
          </a:prstGeom>
          <a:solidFill>
            <a:srgbClr val="FFFFFF">
              <a:alpha val="9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84D1689-75B7-6DB8-C4CB-07E78CD0D5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8" y="5317236"/>
            <a:ext cx="11210928" cy="744833"/>
          </a:xfrm>
        </p:spPr>
        <p:txBody>
          <a:bodyPr anchorCtr="1"/>
          <a:lstStyle/>
          <a:p>
            <a:pPr lvl="0" algn="ctr"/>
            <a:r>
              <a:rPr lang="en-US" sz="3600">
                <a:solidFill>
                  <a:srgbClr val="262626"/>
                </a:solidFill>
              </a:rPr>
              <a:t>Oss!!!</a:t>
            </a:r>
          </a:p>
        </p:txBody>
      </p:sp>
      <p:cxnSp>
        <p:nvCxnSpPr>
          <p:cNvPr id="5" name="Straight Connector 13337">
            <a:extLst>
              <a:ext uri="{FF2B5EF4-FFF2-40B4-BE49-F238E27FC236}">
                <a16:creationId xmlns:a16="http://schemas.microsoft.com/office/drawing/2014/main" id="{6B835323-83EF-8FA8-A68C-D3FD2E196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Move="1" noResize="1"/>
          </p:cNvCxnSpPr>
          <p:nvPr/>
        </p:nvCxnSpPr>
        <p:spPr>
          <a:xfrm>
            <a:off x="0" y="5241980"/>
            <a:ext cx="12191996" cy="0"/>
          </a:xfrm>
          <a:prstGeom prst="straightConnector1">
            <a:avLst/>
          </a:prstGeom>
          <a:noFill/>
          <a:ln w="41276" cap="flat">
            <a:solidFill>
              <a:srgbClr val="FFFFFF">
                <a:alpha val="90000"/>
              </a:srgbClr>
            </a:solidFill>
            <a:prstDash val="solid"/>
            <a:miter/>
          </a:ln>
        </p:spPr>
      </p:cxnSp>
      <p:cxnSp>
        <p:nvCxnSpPr>
          <p:cNvPr id="6" name="Straight Connector 13339">
            <a:extLst>
              <a:ext uri="{FF2B5EF4-FFF2-40B4-BE49-F238E27FC236}">
                <a16:creationId xmlns:a16="http://schemas.microsoft.com/office/drawing/2014/main" id="{29EB36E9-C0F5-412D-CD37-76F4B6E35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Move="1" noResize="1"/>
          </p:cNvCxnSpPr>
          <p:nvPr/>
        </p:nvCxnSpPr>
        <p:spPr>
          <a:xfrm>
            <a:off x="0" y="6134855"/>
            <a:ext cx="12191996" cy="0"/>
          </a:xfrm>
          <a:prstGeom prst="straightConnector1">
            <a:avLst/>
          </a:prstGeom>
          <a:noFill/>
          <a:ln w="41276" cap="flat">
            <a:solidFill>
              <a:srgbClr val="FFFFFF">
                <a:alpha val="90000"/>
              </a:srgbClr>
            </a:solidFill>
            <a:prstDash val="solid"/>
            <a:miter/>
          </a:ln>
        </p:spPr>
      </p:cxn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>
            <a:extLst>
              <a:ext uri="{FF2B5EF4-FFF2-40B4-BE49-F238E27FC236}">
                <a16:creationId xmlns:a16="http://schemas.microsoft.com/office/drawing/2014/main" id="{A8B92936-B5FF-5266-C6FC-D8045D174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3" name="Picture 2" descr="Hidetaka Nishiyama 10 DAN; In memoriam. Fundador: International Traditional  Karate Federation - I.T.K.F Nascimento: 10 de outubro de 1928, Tóquio,  Japão. Falecimento: 7 de novembro de 2008, Los Angeles, Califórnia, EUA  Formação:">
            <a:extLst>
              <a:ext uri="{FF2B5EF4-FFF2-40B4-BE49-F238E27FC236}">
                <a16:creationId xmlns:a16="http://schemas.microsoft.com/office/drawing/2014/main" id="{34A66E6F-5C38-D244-1875-9A0A4114B4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4287"/>
          <a:stretch>
            <a:fillRect/>
          </a:stretch>
        </p:blipFill>
        <p:spPr>
          <a:xfrm>
            <a:off x="-7370" y="-39483"/>
            <a:ext cx="4855592" cy="68974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!!Arc">
            <a:extLst>
              <a:ext uri="{FF2B5EF4-FFF2-40B4-BE49-F238E27FC236}">
                <a16:creationId xmlns:a16="http://schemas.microsoft.com/office/drawing/2014/main" id="{7C403AB7-24FB-17BF-86D9-4370DB2EB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8673532" y="407986"/>
            <a:ext cx="2987902" cy="298790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312"/>
              <a:gd name="f11" fmla="+- 0 0 -270"/>
              <a:gd name="f12" fmla="+- 0 0 -246"/>
              <a:gd name="f13" fmla="+- 0 0 -222"/>
              <a:gd name="f14" fmla="abs f4"/>
              <a:gd name="f15" fmla="abs f5"/>
              <a:gd name="f16" fmla="abs f6"/>
              <a:gd name="f17" fmla="+- 0 0 f3"/>
              <a:gd name="f18" fmla="+- 0 0 f10"/>
              <a:gd name="f19" fmla="*/ f11 f0 1"/>
              <a:gd name="f20" fmla="*/ f12 f0 1"/>
              <a:gd name="f21" fmla="*/ f13 f0 1"/>
              <a:gd name="f22" fmla="?: f14 f4 1"/>
              <a:gd name="f23" fmla="?: f15 f5 1"/>
              <a:gd name="f24" fmla="?: f16 f6 1"/>
              <a:gd name="f25" fmla="*/ f17 f0 1"/>
              <a:gd name="f26" fmla="*/ f18 f0 1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*/ f25 1 f3"/>
              <a:gd name="f35" fmla="*/ f26 1 f3"/>
              <a:gd name="f36" fmla="+- f27 0 f1"/>
              <a:gd name="f37" fmla="+- f28 0 f1"/>
              <a:gd name="f38" fmla="+- f29 0 f1"/>
              <a:gd name="f39" fmla="min f31 f30"/>
              <a:gd name="f40" fmla="*/ f32 1 f24"/>
              <a:gd name="f41" fmla="*/ f33 1 f24"/>
              <a:gd name="f42" fmla="+- f34 0 f1"/>
              <a:gd name="f43" fmla="+- f35 0 f1"/>
              <a:gd name="f44" fmla="val f40"/>
              <a:gd name="f45" fmla="val f41"/>
              <a:gd name="f46" fmla="+- 0 0 f42"/>
              <a:gd name="f47" fmla="+- 0 0 f43"/>
              <a:gd name="f48" fmla="+- f45 0 f7"/>
              <a:gd name="f49" fmla="+- f44 0 f7"/>
              <a:gd name="f50" fmla="+- f47 0 f46"/>
              <a:gd name="f51" fmla="+- f46 f1 0"/>
              <a:gd name="f52" fmla="+- f47 f1 0"/>
              <a:gd name="f53" fmla="+- 21600000 0 f46"/>
              <a:gd name="f54" fmla="+- f1 0 f46"/>
              <a:gd name="f55" fmla="+- 27000000 0 f46"/>
              <a:gd name="f56" fmla="+- f0 0 f46"/>
              <a:gd name="f57" fmla="+- 32400000 0 f46"/>
              <a:gd name="f58" fmla="+- f2 0 f46"/>
              <a:gd name="f59" fmla="+- 37800000 0 f46"/>
              <a:gd name="f60" fmla="*/ f48 1 2"/>
              <a:gd name="f61" fmla="*/ f49 1 2"/>
              <a:gd name="f62" fmla="+- f50 21600000 0"/>
              <a:gd name="f63" fmla="?: f54 f54 f55"/>
              <a:gd name="f64" fmla="?: f56 f56 f57"/>
              <a:gd name="f65" fmla="?: f58 f58 f59"/>
              <a:gd name="f66" fmla="*/ f51 f8 1"/>
              <a:gd name="f67" fmla="*/ f52 f8 1"/>
              <a:gd name="f68" fmla="+- f7 f60 0"/>
              <a:gd name="f69" fmla="+- f7 f61 0"/>
              <a:gd name="f70" fmla="?: f50 f50 f62"/>
              <a:gd name="f71" fmla="*/ f66 1 f0"/>
              <a:gd name="f72" fmla="*/ f67 1 f0"/>
              <a:gd name="f73" fmla="*/ f61 f39 1"/>
              <a:gd name="f74" fmla="*/ f60 f39 1"/>
              <a:gd name="f75" fmla="+- f70 0 f53"/>
              <a:gd name="f76" fmla="+- f70 0 f63"/>
              <a:gd name="f77" fmla="+- f70 0 f64"/>
              <a:gd name="f78" fmla="+- f70 0 f65"/>
              <a:gd name="f79" fmla="+- 0 0 f71"/>
              <a:gd name="f80" fmla="+- 0 0 f72"/>
              <a:gd name="f81" fmla="*/ f69 f39 1"/>
              <a:gd name="f82" fmla="*/ f68 f39 1"/>
              <a:gd name="f83" fmla="+- 0 0 f79"/>
              <a:gd name="f84" fmla="+- 0 0 f80"/>
              <a:gd name="f85" fmla="*/ f83 f0 1"/>
              <a:gd name="f86" fmla="*/ f84 f0 1"/>
              <a:gd name="f87" fmla="*/ f85 1 f8"/>
              <a:gd name="f88" fmla="*/ f86 1 f8"/>
              <a:gd name="f89" fmla="+- f87 0 f1"/>
              <a:gd name="f90" fmla="+- f88 0 f1"/>
              <a:gd name="f91" fmla="sin 1 f89"/>
              <a:gd name="f92" fmla="cos 1 f89"/>
              <a:gd name="f93" fmla="sin 1 f90"/>
              <a:gd name="f94" fmla="cos 1 f90"/>
              <a:gd name="f95" fmla="+- 0 0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val f99"/>
              <a:gd name="f104" fmla="val f100"/>
              <a:gd name="f105" fmla="val f101"/>
              <a:gd name="f106" fmla="val f102"/>
              <a:gd name="f107" fmla="*/ f103 f61 1"/>
              <a:gd name="f108" fmla="*/ f104 f60 1"/>
              <a:gd name="f109" fmla="*/ f105 f61 1"/>
              <a:gd name="f110" fmla="*/ f106 f60 1"/>
              <a:gd name="f111" fmla="+- 0 0 f108"/>
              <a:gd name="f112" fmla="+- 0 0 f107"/>
              <a:gd name="f113" fmla="+- 0 0 f110"/>
              <a:gd name="f114" fmla="+- 0 0 f109"/>
              <a:gd name="f115" fmla="+- 0 0 f111"/>
              <a:gd name="f116" fmla="+- 0 0 f112"/>
              <a:gd name="f117" fmla="+- 0 0 f113"/>
              <a:gd name="f118" fmla="+- 0 0 f114"/>
              <a:gd name="f119" fmla="at2 f115 f116"/>
              <a:gd name="f120" fmla="at2 f117 f118"/>
              <a:gd name="f121" fmla="+- f119 f1 0"/>
              <a:gd name="f122" fmla="+- f120 f1 0"/>
              <a:gd name="f123" fmla="*/ f121 f8 1"/>
              <a:gd name="f124" fmla="*/ f122 f8 1"/>
              <a:gd name="f125" fmla="*/ f123 1 f0"/>
              <a:gd name="f126" fmla="*/ f124 1 f0"/>
              <a:gd name="f127" fmla="+- 0 0 f125"/>
              <a:gd name="f128" fmla="+- 0 0 f126"/>
              <a:gd name="f129" fmla="val f127"/>
              <a:gd name="f130" fmla="val f128"/>
              <a:gd name="f131" fmla="+- 0 0 f129"/>
              <a:gd name="f132" fmla="+- 0 0 f130"/>
              <a:gd name="f133" fmla="*/ f131 f0 1"/>
              <a:gd name="f134" fmla="*/ f132 f0 1"/>
              <a:gd name="f135" fmla="*/ f133 1 f8"/>
              <a:gd name="f136" fmla="*/ f134 1 f8"/>
              <a:gd name="f137" fmla="+- f135 0 f1"/>
              <a:gd name="f138" fmla="+- f136 0 f1"/>
              <a:gd name="f139" fmla="+- f137 f1 0"/>
              <a:gd name="f140" fmla="+- f138 f1 0"/>
              <a:gd name="f141" fmla="*/ f139 f8 1"/>
              <a:gd name="f142" fmla="*/ f140 f8 1"/>
              <a:gd name="f143" fmla="*/ f141 1 f0"/>
              <a:gd name="f144" fmla="*/ f142 1 f0"/>
              <a:gd name="f145" fmla="+- 0 0 f143"/>
              <a:gd name="f146" fmla="+- 0 0 f144"/>
              <a:gd name="f147" fmla="+- 0 0 f145"/>
              <a:gd name="f148" fmla="+- 0 0 f146"/>
              <a:gd name="f149" fmla="*/ f147 f0 1"/>
              <a:gd name="f150" fmla="*/ f148 f0 1"/>
              <a:gd name="f151" fmla="*/ f149 1 f8"/>
              <a:gd name="f152" fmla="*/ f150 1 f8"/>
              <a:gd name="f153" fmla="+- f151 0 f1"/>
              <a:gd name="f154" fmla="+- f152 0 f1"/>
              <a:gd name="f155" fmla="cos 1 f153"/>
              <a:gd name="f156" fmla="sin 1 f153"/>
              <a:gd name="f157" fmla="cos 1 f154"/>
              <a:gd name="f158" fmla="sin 1 f154"/>
              <a:gd name="f159" fmla="+- 0 0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val f163"/>
              <a:gd name="f168" fmla="val f164"/>
              <a:gd name="f169" fmla="val f165"/>
              <a:gd name="f170" fmla="val f166"/>
              <a:gd name="f171" fmla="+- 0 0 f167"/>
              <a:gd name="f172" fmla="+- 0 0 f168"/>
              <a:gd name="f173" fmla="+- 0 0 f169"/>
              <a:gd name="f174" fmla="+- 0 0 f170"/>
              <a:gd name="f175" fmla="*/ f9 f171 1"/>
              <a:gd name="f176" fmla="*/ f9 f172 1"/>
              <a:gd name="f177" fmla="*/ f9 f173 1"/>
              <a:gd name="f178" fmla="*/ f9 f174 1"/>
              <a:gd name="f179" fmla="*/ f175 f61 1"/>
              <a:gd name="f180" fmla="*/ f176 f60 1"/>
              <a:gd name="f181" fmla="*/ f177 f61 1"/>
              <a:gd name="f182" fmla="*/ f178 f60 1"/>
              <a:gd name="f183" fmla="+- f69 f179 0"/>
              <a:gd name="f184" fmla="+- f68 f180 0"/>
              <a:gd name="f185" fmla="+- f69 f181 0"/>
              <a:gd name="f186" fmla="+- f68 f182 0"/>
              <a:gd name="f187" fmla="max f183 f185"/>
              <a:gd name="f188" fmla="max f184 f186"/>
              <a:gd name="f189" fmla="min f183 f185"/>
              <a:gd name="f190" fmla="min f184 f186"/>
              <a:gd name="f191" fmla="*/ f183 f39 1"/>
              <a:gd name="f192" fmla="*/ f184 f39 1"/>
              <a:gd name="f193" fmla="*/ f185 f39 1"/>
              <a:gd name="f194" fmla="*/ f186 f39 1"/>
              <a:gd name="f195" fmla="?: f75 f44 f187"/>
              <a:gd name="f196" fmla="?: f76 f45 f188"/>
              <a:gd name="f197" fmla="?: f77 f7 f189"/>
              <a:gd name="f198" fmla="?: f78 f7 f190"/>
              <a:gd name="f199" fmla="*/ f197 f39 1"/>
              <a:gd name="f200" fmla="*/ f198 f39 1"/>
              <a:gd name="f201" fmla="*/ f195 f39 1"/>
              <a:gd name="f202" fmla="*/ f196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191" y="f192"/>
              </a:cxn>
              <a:cxn ang="f37">
                <a:pos x="f81" y="f82"/>
              </a:cxn>
              <a:cxn ang="f38">
                <a:pos x="f193" y="f194"/>
              </a:cxn>
            </a:cxnLst>
            <a:rect l="f199" t="f200" r="f201" b="f202"/>
            <a:pathLst>
              <a:path stroke="0">
                <a:moveTo>
                  <a:pt x="f191" y="f192"/>
                </a:moveTo>
                <a:arcTo wR="f73" hR="f74" stAng="f46" swAng="f70"/>
                <a:lnTo>
                  <a:pt x="f81" y="f82"/>
                </a:lnTo>
                <a:close/>
              </a:path>
              <a:path fill="none">
                <a:moveTo>
                  <a:pt x="f191" y="f192"/>
                </a:moveTo>
                <a:arcTo wR="f73" hR="f74" stAng="f46" swAng="f70"/>
              </a:path>
            </a:pathLst>
          </a:custGeom>
          <a:noFill/>
          <a:ln w="127001" cap="rnd">
            <a:solidFill>
              <a:srgbClr val="0F9ED5"/>
            </a:solidFill>
            <a:custDash>
              <a:ds d="800000" sp="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76994C8-5418-3EDB-F008-532B466149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27050" y="407986"/>
            <a:ext cx="5721483" cy="1325559"/>
          </a:xfrm>
        </p:spPr>
        <p:txBody>
          <a:bodyPr/>
          <a:lstStyle/>
          <a:p>
            <a:pPr lvl="0"/>
            <a:r>
              <a:rPr lang="cs-CZ"/>
              <a:t>Pojmy - obecné</a:t>
            </a:r>
          </a:p>
        </p:txBody>
      </p:sp>
      <p:grpSp>
        <p:nvGrpSpPr>
          <p:cNvPr id="6" name="Zástupný obsah 2">
            <a:extLst>
              <a:ext uri="{FF2B5EF4-FFF2-40B4-BE49-F238E27FC236}">
                <a16:creationId xmlns:a16="http://schemas.microsoft.com/office/drawing/2014/main" id="{B801AAB9-9646-580A-9024-089E88BB9256}"/>
              </a:ext>
            </a:extLst>
          </p:cNvPr>
          <p:cNvGrpSpPr/>
          <p:nvPr/>
        </p:nvGrpSpPr>
        <p:grpSpPr>
          <a:xfrm>
            <a:off x="5420563" y="1648562"/>
            <a:ext cx="6127970" cy="4976365"/>
            <a:chOff x="5420563" y="1648562"/>
            <a:chExt cx="6127970" cy="4976365"/>
          </a:xfrm>
        </p:grpSpPr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6D705928-F222-6590-170C-229AA81262C8}"/>
                </a:ext>
              </a:extLst>
            </p:cNvPr>
            <p:cNvSpPr/>
            <p:nvPr/>
          </p:nvSpPr>
          <p:spPr>
            <a:xfrm>
              <a:off x="5420563" y="1648562"/>
              <a:ext cx="6127970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27969"/>
                <a:gd name="f7" fmla="val 434070"/>
                <a:gd name="f8" fmla="val 72346"/>
                <a:gd name="f9" fmla="val 32390"/>
                <a:gd name="f10" fmla="val 6055623"/>
                <a:gd name="f11" fmla="val 6095579"/>
                <a:gd name="f12" fmla="val 361724"/>
                <a:gd name="f13" fmla="val 401680"/>
                <a:gd name="f14" fmla="+- 0 0 -90"/>
                <a:gd name="f15" fmla="*/ f3 1 6127969"/>
                <a:gd name="f16" fmla="*/ f4 1 434070"/>
                <a:gd name="f17" fmla="+- f7 0 f5"/>
                <a:gd name="f18" fmla="+- f6 0 f5"/>
                <a:gd name="f19" fmla="*/ f14 f0 1"/>
                <a:gd name="f20" fmla="*/ f18 1 6127969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6055623 f18 1"/>
                <a:gd name="f27" fmla="*/ 6127969 f18 1"/>
                <a:gd name="f28" fmla="*/ 361724 f17 1"/>
                <a:gd name="f29" fmla="*/ 434070 f17 1"/>
                <a:gd name="f30" fmla="*/ f19 1 f2"/>
                <a:gd name="f31" fmla="*/ f22 1 6127969"/>
                <a:gd name="f32" fmla="*/ f23 1 434070"/>
                <a:gd name="f33" fmla="*/ f24 1 6127969"/>
                <a:gd name="f34" fmla="*/ f25 1 434070"/>
                <a:gd name="f35" fmla="*/ f26 1 6127969"/>
                <a:gd name="f36" fmla="*/ f27 1 6127969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127969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400" b="1" i="0" u="sng" strike="noStrike" kern="1200" cap="none" spc="0" baseline="0">
                  <a:solidFill>
                    <a:srgbClr val="E97132"/>
                  </a:solidFill>
                  <a:uFillTx/>
                  <a:latin typeface="Aptos"/>
                </a:rPr>
                <a:t>Japonsky</a:t>
              </a:r>
              <a:r>
                <a:rPr lang="cs-CZ" sz="1800" b="1" i="0" u="none" strike="noStrike" kern="1200" cap="none" spc="0" baseline="0">
                  <a:solidFill>
                    <a:srgbClr val="E97132"/>
                  </a:solidFill>
                  <a:uFillTx/>
                  <a:latin typeface="Aptos"/>
                </a:rPr>
                <a:t> </a:t>
              </a: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			</a:t>
              </a:r>
              <a:r>
                <a:rPr lang="cs-CZ" sz="2400" b="1" i="0" u="sng" strike="noStrike" kern="1200" cap="none" spc="0" baseline="0">
                  <a:solidFill>
                    <a:srgbClr val="E97132"/>
                  </a:solidFill>
                  <a:uFillTx/>
                  <a:latin typeface="Aptos"/>
                </a:rPr>
                <a:t>Česky</a:t>
              </a:r>
              <a:endParaRPr lang="en-US" sz="1800" b="1" i="0" u="sng" strike="noStrike" kern="1200" cap="none" spc="0" baseline="0">
                <a:solidFill>
                  <a:srgbClr val="E97132"/>
                </a:solidFill>
                <a:uFillTx/>
                <a:latin typeface="Aptos"/>
              </a:endParaRPr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74C44DB6-D89E-CF6D-3D73-D6DA1CDDB199}"/>
                </a:ext>
              </a:extLst>
            </p:cNvPr>
            <p:cNvSpPr/>
            <p:nvPr/>
          </p:nvSpPr>
          <p:spPr>
            <a:xfrm>
              <a:off x="5420563" y="2102790"/>
              <a:ext cx="6127970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27969"/>
                <a:gd name="f7" fmla="val 434070"/>
                <a:gd name="f8" fmla="val 72346"/>
                <a:gd name="f9" fmla="val 32390"/>
                <a:gd name="f10" fmla="val 6055623"/>
                <a:gd name="f11" fmla="val 6095579"/>
                <a:gd name="f12" fmla="val 361724"/>
                <a:gd name="f13" fmla="val 401680"/>
                <a:gd name="f14" fmla="+- 0 0 -90"/>
                <a:gd name="f15" fmla="*/ f3 1 6127969"/>
                <a:gd name="f16" fmla="*/ f4 1 434070"/>
                <a:gd name="f17" fmla="+- f7 0 f5"/>
                <a:gd name="f18" fmla="+- f6 0 f5"/>
                <a:gd name="f19" fmla="*/ f14 f0 1"/>
                <a:gd name="f20" fmla="*/ f18 1 6127969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6055623 f18 1"/>
                <a:gd name="f27" fmla="*/ 6127969 f18 1"/>
                <a:gd name="f28" fmla="*/ 361724 f17 1"/>
                <a:gd name="f29" fmla="*/ 434070 f17 1"/>
                <a:gd name="f30" fmla="*/ f19 1 f2"/>
                <a:gd name="f31" fmla="*/ f22 1 6127969"/>
                <a:gd name="f32" fmla="*/ f23 1 434070"/>
                <a:gd name="f33" fmla="*/ f24 1 6127969"/>
                <a:gd name="f34" fmla="*/ f25 1 434070"/>
                <a:gd name="f35" fmla="*/ f26 1 6127969"/>
                <a:gd name="f36" fmla="*/ f27 1 6127969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127969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Karate-do			Cesta prázdné ruky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CF73E46C-3929-5D37-0629-8B90FFA2930B}"/>
                </a:ext>
              </a:extLst>
            </p:cNvPr>
            <p:cNvSpPr/>
            <p:nvPr/>
          </p:nvSpPr>
          <p:spPr>
            <a:xfrm>
              <a:off x="5420563" y="2557019"/>
              <a:ext cx="6127970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27969"/>
                <a:gd name="f7" fmla="val 434070"/>
                <a:gd name="f8" fmla="val 72346"/>
                <a:gd name="f9" fmla="val 32390"/>
                <a:gd name="f10" fmla="val 6055623"/>
                <a:gd name="f11" fmla="val 6095579"/>
                <a:gd name="f12" fmla="val 361724"/>
                <a:gd name="f13" fmla="val 401680"/>
                <a:gd name="f14" fmla="+- 0 0 -90"/>
                <a:gd name="f15" fmla="*/ f3 1 6127969"/>
                <a:gd name="f16" fmla="*/ f4 1 434070"/>
                <a:gd name="f17" fmla="+- f7 0 f5"/>
                <a:gd name="f18" fmla="+- f6 0 f5"/>
                <a:gd name="f19" fmla="*/ f14 f0 1"/>
                <a:gd name="f20" fmla="*/ f18 1 6127969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6055623 f18 1"/>
                <a:gd name="f27" fmla="*/ 6127969 f18 1"/>
                <a:gd name="f28" fmla="*/ 361724 f17 1"/>
                <a:gd name="f29" fmla="*/ 434070 f17 1"/>
                <a:gd name="f30" fmla="*/ f19 1 f2"/>
                <a:gd name="f31" fmla="*/ f22 1 6127969"/>
                <a:gd name="f32" fmla="*/ f23 1 434070"/>
                <a:gd name="f33" fmla="*/ f24 1 6127969"/>
                <a:gd name="f34" fmla="*/ f25 1 434070"/>
                <a:gd name="f35" fmla="*/ f26 1 6127969"/>
                <a:gd name="f36" fmla="*/ f27 1 6127969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127969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Dojo				Místo pro trénink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9C817252-7AE9-BC41-517B-0C9879385330}"/>
                </a:ext>
              </a:extLst>
            </p:cNvPr>
            <p:cNvSpPr/>
            <p:nvPr/>
          </p:nvSpPr>
          <p:spPr>
            <a:xfrm>
              <a:off x="5420563" y="3011247"/>
              <a:ext cx="6127970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27969"/>
                <a:gd name="f7" fmla="val 434070"/>
                <a:gd name="f8" fmla="val 72346"/>
                <a:gd name="f9" fmla="val 32390"/>
                <a:gd name="f10" fmla="val 6055623"/>
                <a:gd name="f11" fmla="val 6095579"/>
                <a:gd name="f12" fmla="val 361724"/>
                <a:gd name="f13" fmla="val 401680"/>
                <a:gd name="f14" fmla="+- 0 0 -90"/>
                <a:gd name="f15" fmla="*/ f3 1 6127969"/>
                <a:gd name="f16" fmla="*/ f4 1 434070"/>
                <a:gd name="f17" fmla="+- f7 0 f5"/>
                <a:gd name="f18" fmla="+- f6 0 f5"/>
                <a:gd name="f19" fmla="*/ f14 f0 1"/>
                <a:gd name="f20" fmla="*/ f18 1 6127969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6055623 f18 1"/>
                <a:gd name="f27" fmla="*/ 6127969 f18 1"/>
                <a:gd name="f28" fmla="*/ 361724 f17 1"/>
                <a:gd name="f29" fmla="*/ 434070 f17 1"/>
                <a:gd name="f30" fmla="*/ f19 1 f2"/>
                <a:gd name="f31" fmla="*/ f22 1 6127969"/>
                <a:gd name="f32" fmla="*/ f23 1 434070"/>
                <a:gd name="f33" fmla="*/ f24 1 6127969"/>
                <a:gd name="f34" fmla="*/ f25 1 434070"/>
                <a:gd name="f35" fmla="*/ f26 1 6127969"/>
                <a:gd name="f36" fmla="*/ f27 1 6127969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127969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Karateka			Cvičenec/žák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0FF7F4E7-2E13-3427-3A0C-66DEDE26E47D}"/>
                </a:ext>
              </a:extLst>
            </p:cNvPr>
            <p:cNvSpPr/>
            <p:nvPr/>
          </p:nvSpPr>
          <p:spPr>
            <a:xfrm>
              <a:off x="5420563" y="3465484"/>
              <a:ext cx="6127970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27969"/>
                <a:gd name="f7" fmla="val 434070"/>
                <a:gd name="f8" fmla="val 72346"/>
                <a:gd name="f9" fmla="val 32390"/>
                <a:gd name="f10" fmla="val 6055623"/>
                <a:gd name="f11" fmla="val 6095579"/>
                <a:gd name="f12" fmla="val 361724"/>
                <a:gd name="f13" fmla="val 401680"/>
                <a:gd name="f14" fmla="+- 0 0 -90"/>
                <a:gd name="f15" fmla="*/ f3 1 6127969"/>
                <a:gd name="f16" fmla="*/ f4 1 434070"/>
                <a:gd name="f17" fmla="+- f7 0 f5"/>
                <a:gd name="f18" fmla="+- f6 0 f5"/>
                <a:gd name="f19" fmla="*/ f14 f0 1"/>
                <a:gd name="f20" fmla="*/ f18 1 6127969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6055623 f18 1"/>
                <a:gd name="f27" fmla="*/ 6127969 f18 1"/>
                <a:gd name="f28" fmla="*/ 361724 f17 1"/>
                <a:gd name="f29" fmla="*/ 434070 f17 1"/>
                <a:gd name="f30" fmla="*/ f19 1 f2"/>
                <a:gd name="f31" fmla="*/ f22 1 6127969"/>
                <a:gd name="f32" fmla="*/ f23 1 434070"/>
                <a:gd name="f33" fmla="*/ f24 1 6127969"/>
                <a:gd name="f34" fmla="*/ f25 1 434070"/>
                <a:gd name="f35" fmla="*/ f26 1 6127969"/>
                <a:gd name="f36" fmla="*/ f27 1 6127969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127969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Sensei				 Trenér/učitel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1C881156-854C-0809-8D42-1F2C038815B2}"/>
                </a:ext>
              </a:extLst>
            </p:cNvPr>
            <p:cNvSpPr/>
            <p:nvPr/>
          </p:nvSpPr>
          <p:spPr>
            <a:xfrm>
              <a:off x="5420563" y="3919712"/>
              <a:ext cx="6127970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27969"/>
                <a:gd name="f7" fmla="val 434070"/>
                <a:gd name="f8" fmla="val 72346"/>
                <a:gd name="f9" fmla="val 32390"/>
                <a:gd name="f10" fmla="val 6055623"/>
                <a:gd name="f11" fmla="val 6095579"/>
                <a:gd name="f12" fmla="val 361724"/>
                <a:gd name="f13" fmla="val 401680"/>
                <a:gd name="f14" fmla="+- 0 0 -90"/>
                <a:gd name="f15" fmla="*/ f3 1 6127969"/>
                <a:gd name="f16" fmla="*/ f4 1 434070"/>
                <a:gd name="f17" fmla="+- f7 0 f5"/>
                <a:gd name="f18" fmla="+- f6 0 f5"/>
                <a:gd name="f19" fmla="*/ f14 f0 1"/>
                <a:gd name="f20" fmla="*/ f18 1 6127969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6055623 f18 1"/>
                <a:gd name="f27" fmla="*/ 6127969 f18 1"/>
                <a:gd name="f28" fmla="*/ 361724 f17 1"/>
                <a:gd name="f29" fmla="*/ 434070 f17 1"/>
                <a:gd name="f30" fmla="*/ f19 1 f2"/>
                <a:gd name="f31" fmla="*/ f22 1 6127969"/>
                <a:gd name="f32" fmla="*/ f23 1 434070"/>
                <a:gd name="f33" fmla="*/ f24 1 6127969"/>
                <a:gd name="f34" fmla="*/ f25 1 434070"/>
                <a:gd name="f35" fmla="*/ f26 1 6127969"/>
                <a:gd name="f36" fmla="*/ f27 1 6127969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127969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Senpai				Pomocník trenéra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7AD7F936-9098-A5E5-4BFF-61ED2C51E0FF}"/>
                </a:ext>
              </a:extLst>
            </p:cNvPr>
            <p:cNvSpPr/>
            <p:nvPr/>
          </p:nvSpPr>
          <p:spPr>
            <a:xfrm>
              <a:off x="5420563" y="4373940"/>
              <a:ext cx="6127970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27969"/>
                <a:gd name="f7" fmla="val 434070"/>
                <a:gd name="f8" fmla="val 72346"/>
                <a:gd name="f9" fmla="val 32390"/>
                <a:gd name="f10" fmla="val 6055623"/>
                <a:gd name="f11" fmla="val 6095579"/>
                <a:gd name="f12" fmla="val 361724"/>
                <a:gd name="f13" fmla="val 401680"/>
                <a:gd name="f14" fmla="+- 0 0 -90"/>
                <a:gd name="f15" fmla="*/ f3 1 6127969"/>
                <a:gd name="f16" fmla="*/ f4 1 434070"/>
                <a:gd name="f17" fmla="+- f7 0 f5"/>
                <a:gd name="f18" fmla="+- f6 0 f5"/>
                <a:gd name="f19" fmla="*/ f14 f0 1"/>
                <a:gd name="f20" fmla="*/ f18 1 6127969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6055623 f18 1"/>
                <a:gd name="f27" fmla="*/ 6127969 f18 1"/>
                <a:gd name="f28" fmla="*/ 361724 f17 1"/>
                <a:gd name="f29" fmla="*/ 434070 f17 1"/>
                <a:gd name="f30" fmla="*/ f19 1 f2"/>
                <a:gd name="f31" fmla="*/ f22 1 6127969"/>
                <a:gd name="f32" fmla="*/ f23 1 434070"/>
                <a:gd name="f33" fmla="*/ f24 1 6127969"/>
                <a:gd name="f34" fmla="*/ f25 1 434070"/>
                <a:gd name="f35" fmla="*/ f26 1 6127969"/>
                <a:gd name="f36" fmla="*/ f27 1 6127969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127969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Kihon				Základní techniky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DB80E1AC-65B8-EC50-9C04-F5E7AC56BA0A}"/>
                </a:ext>
              </a:extLst>
            </p:cNvPr>
            <p:cNvSpPr/>
            <p:nvPr/>
          </p:nvSpPr>
          <p:spPr>
            <a:xfrm>
              <a:off x="5420563" y="4828169"/>
              <a:ext cx="6127970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27969"/>
                <a:gd name="f7" fmla="val 434070"/>
                <a:gd name="f8" fmla="val 72346"/>
                <a:gd name="f9" fmla="val 32390"/>
                <a:gd name="f10" fmla="val 6055623"/>
                <a:gd name="f11" fmla="val 6095579"/>
                <a:gd name="f12" fmla="val 361724"/>
                <a:gd name="f13" fmla="val 401680"/>
                <a:gd name="f14" fmla="+- 0 0 -90"/>
                <a:gd name="f15" fmla="*/ f3 1 6127969"/>
                <a:gd name="f16" fmla="*/ f4 1 434070"/>
                <a:gd name="f17" fmla="+- f7 0 f5"/>
                <a:gd name="f18" fmla="+- f6 0 f5"/>
                <a:gd name="f19" fmla="*/ f14 f0 1"/>
                <a:gd name="f20" fmla="*/ f18 1 6127969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6055623 f18 1"/>
                <a:gd name="f27" fmla="*/ 6127969 f18 1"/>
                <a:gd name="f28" fmla="*/ 361724 f17 1"/>
                <a:gd name="f29" fmla="*/ 434070 f17 1"/>
                <a:gd name="f30" fmla="*/ f19 1 f2"/>
                <a:gd name="f31" fmla="*/ f22 1 6127969"/>
                <a:gd name="f32" fmla="*/ f23 1 434070"/>
                <a:gd name="f33" fmla="*/ f24 1 6127969"/>
                <a:gd name="f34" fmla="*/ f25 1 434070"/>
                <a:gd name="f35" fmla="*/ f26 1 6127969"/>
                <a:gd name="f36" fmla="*/ f27 1 6127969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127969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Kata				Formální sestava technik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E9A3DF18-6AC7-CAC1-007E-9E77700174A1}"/>
                </a:ext>
              </a:extLst>
            </p:cNvPr>
            <p:cNvSpPr/>
            <p:nvPr/>
          </p:nvSpPr>
          <p:spPr>
            <a:xfrm>
              <a:off x="5420563" y="5282397"/>
              <a:ext cx="6127970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27969"/>
                <a:gd name="f7" fmla="val 434070"/>
                <a:gd name="f8" fmla="val 72346"/>
                <a:gd name="f9" fmla="val 32390"/>
                <a:gd name="f10" fmla="val 6055623"/>
                <a:gd name="f11" fmla="val 6095579"/>
                <a:gd name="f12" fmla="val 361724"/>
                <a:gd name="f13" fmla="val 401680"/>
                <a:gd name="f14" fmla="+- 0 0 -90"/>
                <a:gd name="f15" fmla="*/ f3 1 6127969"/>
                <a:gd name="f16" fmla="*/ f4 1 434070"/>
                <a:gd name="f17" fmla="+- f7 0 f5"/>
                <a:gd name="f18" fmla="+- f6 0 f5"/>
                <a:gd name="f19" fmla="*/ f14 f0 1"/>
                <a:gd name="f20" fmla="*/ f18 1 6127969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6055623 f18 1"/>
                <a:gd name="f27" fmla="*/ 6127969 f18 1"/>
                <a:gd name="f28" fmla="*/ 361724 f17 1"/>
                <a:gd name="f29" fmla="*/ 434070 f17 1"/>
                <a:gd name="f30" fmla="*/ f19 1 f2"/>
                <a:gd name="f31" fmla="*/ f22 1 6127969"/>
                <a:gd name="f32" fmla="*/ f23 1 434070"/>
                <a:gd name="f33" fmla="*/ f24 1 6127969"/>
                <a:gd name="f34" fmla="*/ f25 1 434070"/>
                <a:gd name="f35" fmla="*/ f26 1 6127969"/>
                <a:gd name="f36" fmla="*/ f27 1 6127969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127969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Kumite				Souboj/sparing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487AFB39-311B-0EB6-8199-CD7F3ABB364B}"/>
                </a:ext>
              </a:extLst>
            </p:cNvPr>
            <p:cNvSpPr/>
            <p:nvPr/>
          </p:nvSpPr>
          <p:spPr>
            <a:xfrm>
              <a:off x="5420563" y="5736625"/>
              <a:ext cx="6127970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27969"/>
                <a:gd name="f7" fmla="val 434070"/>
                <a:gd name="f8" fmla="val 72346"/>
                <a:gd name="f9" fmla="val 32390"/>
                <a:gd name="f10" fmla="val 6055623"/>
                <a:gd name="f11" fmla="val 6095579"/>
                <a:gd name="f12" fmla="val 361724"/>
                <a:gd name="f13" fmla="val 401680"/>
                <a:gd name="f14" fmla="+- 0 0 -90"/>
                <a:gd name="f15" fmla="*/ f3 1 6127969"/>
                <a:gd name="f16" fmla="*/ f4 1 434070"/>
                <a:gd name="f17" fmla="+- f7 0 f5"/>
                <a:gd name="f18" fmla="+- f6 0 f5"/>
                <a:gd name="f19" fmla="*/ f14 f0 1"/>
                <a:gd name="f20" fmla="*/ f18 1 6127969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6055623 f18 1"/>
                <a:gd name="f27" fmla="*/ 6127969 f18 1"/>
                <a:gd name="f28" fmla="*/ 361724 f17 1"/>
                <a:gd name="f29" fmla="*/ 434070 f17 1"/>
                <a:gd name="f30" fmla="*/ f19 1 f2"/>
                <a:gd name="f31" fmla="*/ f22 1 6127969"/>
                <a:gd name="f32" fmla="*/ f23 1 434070"/>
                <a:gd name="f33" fmla="*/ f24 1 6127969"/>
                <a:gd name="f34" fmla="*/ f25 1 434070"/>
                <a:gd name="f35" fmla="*/ f26 1 6127969"/>
                <a:gd name="f36" fmla="*/ f27 1 6127969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127969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Rei				Úklona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950D324D-D973-7219-2D6A-9B86EA937D3C}"/>
                </a:ext>
              </a:extLst>
            </p:cNvPr>
            <p:cNvSpPr/>
            <p:nvPr/>
          </p:nvSpPr>
          <p:spPr>
            <a:xfrm>
              <a:off x="5420563" y="6190862"/>
              <a:ext cx="6127970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27969"/>
                <a:gd name="f7" fmla="val 434070"/>
                <a:gd name="f8" fmla="val 72346"/>
                <a:gd name="f9" fmla="val 32390"/>
                <a:gd name="f10" fmla="val 6055623"/>
                <a:gd name="f11" fmla="val 6095579"/>
                <a:gd name="f12" fmla="val 361724"/>
                <a:gd name="f13" fmla="val 401680"/>
                <a:gd name="f14" fmla="+- 0 0 -90"/>
                <a:gd name="f15" fmla="*/ f3 1 6127969"/>
                <a:gd name="f16" fmla="*/ f4 1 434070"/>
                <a:gd name="f17" fmla="+- f7 0 f5"/>
                <a:gd name="f18" fmla="+- f6 0 f5"/>
                <a:gd name="f19" fmla="*/ f14 f0 1"/>
                <a:gd name="f20" fmla="*/ f18 1 6127969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6055623 f18 1"/>
                <a:gd name="f27" fmla="*/ 6127969 f18 1"/>
                <a:gd name="f28" fmla="*/ 361724 f17 1"/>
                <a:gd name="f29" fmla="*/ 434070 f17 1"/>
                <a:gd name="f30" fmla="*/ f19 1 f2"/>
                <a:gd name="f31" fmla="*/ f22 1 6127969"/>
                <a:gd name="f32" fmla="*/ f23 1 434070"/>
                <a:gd name="f33" fmla="*/ f24 1 6127969"/>
                <a:gd name="f34" fmla="*/ f25 1 434070"/>
                <a:gd name="f35" fmla="*/ f26 1 6127969"/>
                <a:gd name="f36" fmla="*/ f27 1 6127969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127969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Oss				Výraz respektu/souhlasu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91">
            <a:extLst>
              <a:ext uri="{FF2B5EF4-FFF2-40B4-BE49-F238E27FC236}">
                <a16:creationId xmlns:a16="http://schemas.microsoft.com/office/drawing/2014/main" id="{F8E99D53-262C-2038-6412-7F62D5B9F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Arc 3093">
            <a:extLst>
              <a:ext uri="{FF2B5EF4-FFF2-40B4-BE49-F238E27FC236}">
                <a16:creationId xmlns:a16="http://schemas.microsoft.com/office/drawing/2014/main" id="{E8401A11-D596-2250-DCCE-DFC7DE5F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rot="3967212" flipH="1">
            <a:off x="8631343" y="490532"/>
            <a:ext cx="2987902" cy="298790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150"/>
              <a:gd name="f11" fmla="val 270"/>
              <a:gd name="f12" fmla="+- 0 0 -240"/>
              <a:gd name="f13" fmla="+- 0 0 -210"/>
              <a:gd name="f14" fmla="+- 0 0 -180"/>
              <a:gd name="f15" fmla="abs f4"/>
              <a:gd name="f16" fmla="abs f5"/>
              <a:gd name="f17" fmla="abs f6"/>
              <a:gd name="f18" fmla="+- 0 0 f10"/>
              <a:gd name="f19" fmla="+- 0 0 f11"/>
              <a:gd name="f20" fmla="*/ f12 f0 1"/>
              <a:gd name="f21" fmla="*/ f13 f0 1"/>
              <a:gd name="f22" fmla="*/ f14 f0 1"/>
              <a:gd name="f23" fmla="?: f15 f4 1"/>
              <a:gd name="f24" fmla="?: f16 f5 1"/>
              <a:gd name="f25" fmla="?: f17 f6 1"/>
              <a:gd name="f26" fmla="*/ f18 f0 1"/>
              <a:gd name="f27" fmla="*/ f19 f0 1"/>
              <a:gd name="f28" fmla="*/ f20 1 f3"/>
              <a:gd name="f29" fmla="*/ f21 1 f3"/>
              <a:gd name="f30" fmla="*/ f22 1 f3"/>
              <a:gd name="f31" fmla="*/ f23 1 21600"/>
              <a:gd name="f32" fmla="*/ f24 1 21600"/>
              <a:gd name="f33" fmla="*/ 21600 f23 1"/>
              <a:gd name="f34" fmla="*/ 21600 f24 1"/>
              <a:gd name="f35" fmla="*/ f26 1 f3"/>
              <a:gd name="f36" fmla="*/ f27 1 f3"/>
              <a:gd name="f37" fmla="+- f28 0 f1"/>
              <a:gd name="f38" fmla="+- f29 0 f1"/>
              <a:gd name="f39" fmla="+- f30 0 f1"/>
              <a:gd name="f40" fmla="min f32 f31"/>
              <a:gd name="f41" fmla="*/ f33 1 f25"/>
              <a:gd name="f42" fmla="*/ f34 1 f25"/>
              <a:gd name="f43" fmla="+- f35 0 f1"/>
              <a:gd name="f44" fmla="+- f36 0 f1"/>
              <a:gd name="f45" fmla="val f41"/>
              <a:gd name="f46" fmla="val f42"/>
              <a:gd name="f47" fmla="+- 0 0 f43"/>
              <a:gd name="f48" fmla="+- 0 0 f44"/>
              <a:gd name="f49" fmla="+- f46 0 f7"/>
              <a:gd name="f50" fmla="+- f45 0 f7"/>
              <a:gd name="f51" fmla="+- f48 0 f47"/>
              <a:gd name="f52" fmla="+- f47 f1 0"/>
              <a:gd name="f53" fmla="+- f48 f1 0"/>
              <a:gd name="f54" fmla="+- 21600000 0 f47"/>
              <a:gd name="f55" fmla="+- f1 0 f47"/>
              <a:gd name="f56" fmla="+- 27000000 0 f47"/>
              <a:gd name="f57" fmla="+- f0 0 f47"/>
              <a:gd name="f58" fmla="+- 32400000 0 f47"/>
              <a:gd name="f59" fmla="+- f2 0 f47"/>
              <a:gd name="f60" fmla="+- 37800000 0 f47"/>
              <a:gd name="f61" fmla="*/ f49 1 2"/>
              <a:gd name="f62" fmla="*/ f50 1 2"/>
              <a:gd name="f63" fmla="+- f51 21600000 0"/>
              <a:gd name="f64" fmla="?: f55 f55 f56"/>
              <a:gd name="f65" fmla="?: f57 f57 f58"/>
              <a:gd name="f66" fmla="?: f59 f59 f60"/>
              <a:gd name="f67" fmla="*/ f52 f8 1"/>
              <a:gd name="f68" fmla="*/ f53 f8 1"/>
              <a:gd name="f69" fmla="+- f7 f61 0"/>
              <a:gd name="f70" fmla="+- f7 f62 0"/>
              <a:gd name="f71" fmla="?: f51 f51 f63"/>
              <a:gd name="f72" fmla="*/ f67 1 f0"/>
              <a:gd name="f73" fmla="*/ f68 1 f0"/>
              <a:gd name="f74" fmla="*/ f62 f40 1"/>
              <a:gd name="f75" fmla="*/ f61 f40 1"/>
              <a:gd name="f76" fmla="+- f71 0 f54"/>
              <a:gd name="f77" fmla="+- f71 0 f64"/>
              <a:gd name="f78" fmla="+- f71 0 f65"/>
              <a:gd name="f79" fmla="+- f71 0 f66"/>
              <a:gd name="f80" fmla="+- 0 0 f72"/>
              <a:gd name="f81" fmla="+- 0 0 f73"/>
              <a:gd name="f82" fmla="*/ f70 f40 1"/>
              <a:gd name="f83" fmla="*/ f69 f40 1"/>
              <a:gd name="f84" fmla="+- 0 0 f80"/>
              <a:gd name="f85" fmla="+- 0 0 f81"/>
              <a:gd name="f86" fmla="*/ f84 f0 1"/>
              <a:gd name="f87" fmla="*/ f85 f0 1"/>
              <a:gd name="f88" fmla="*/ f86 1 f8"/>
              <a:gd name="f89" fmla="*/ f87 1 f8"/>
              <a:gd name="f90" fmla="+- f88 0 f1"/>
              <a:gd name="f91" fmla="+- f89 0 f1"/>
              <a:gd name="f92" fmla="sin 1 f90"/>
              <a:gd name="f93" fmla="cos 1 f90"/>
              <a:gd name="f94" fmla="sin 1 f91"/>
              <a:gd name="f95" fmla="cos 1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+- 0 0 f99"/>
              <a:gd name="f104" fmla="val f100"/>
              <a:gd name="f105" fmla="val f101"/>
              <a:gd name="f106" fmla="val f102"/>
              <a:gd name="f107" fmla="val f103"/>
              <a:gd name="f108" fmla="*/ f104 f62 1"/>
              <a:gd name="f109" fmla="*/ f105 f61 1"/>
              <a:gd name="f110" fmla="*/ f106 f62 1"/>
              <a:gd name="f111" fmla="*/ f107 f61 1"/>
              <a:gd name="f112" fmla="+- 0 0 f109"/>
              <a:gd name="f113" fmla="+- 0 0 f108"/>
              <a:gd name="f114" fmla="+- 0 0 f111"/>
              <a:gd name="f115" fmla="+- 0 0 f110"/>
              <a:gd name="f116" fmla="+- 0 0 f112"/>
              <a:gd name="f117" fmla="+- 0 0 f113"/>
              <a:gd name="f118" fmla="+- 0 0 f114"/>
              <a:gd name="f119" fmla="+- 0 0 f115"/>
              <a:gd name="f120" fmla="at2 f116 f117"/>
              <a:gd name="f121" fmla="at2 f118 f119"/>
              <a:gd name="f122" fmla="+- f120 f1 0"/>
              <a:gd name="f123" fmla="+- f121 f1 0"/>
              <a:gd name="f124" fmla="*/ f122 f8 1"/>
              <a:gd name="f125" fmla="*/ f123 f8 1"/>
              <a:gd name="f126" fmla="*/ f124 1 f0"/>
              <a:gd name="f127" fmla="*/ f125 1 f0"/>
              <a:gd name="f128" fmla="+- 0 0 f126"/>
              <a:gd name="f129" fmla="+- 0 0 f127"/>
              <a:gd name="f130" fmla="val f128"/>
              <a:gd name="f131" fmla="val f129"/>
              <a:gd name="f132" fmla="+- 0 0 f130"/>
              <a:gd name="f133" fmla="+- 0 0 f131"/>
              <a:gd name="f134" fmla="*/ f132 f0 1"/>
              <a:gd name="f135" fmla="*/ f133 f0 1"/>
              <a:gd name="f136" fmla="*/ f134 1 f8"/>
              <a:gd name="f137" fmla="*/ f135 1 f8"/>
              <a:gd name="f138" fmla="+- f136 0 f1"/>
              <a:gd name="f139" fmla="+- f137 0 f1"/>
              <a:gd name="f140" fmla="+- f138 f1 0"/>
              <a:gd name="f141" fmla="+- f139 f1 0"/>
              <a:gd name="f142" fmla="*/ f140 f8 1"/>
              <a:gd name="f143" fmla="*/ f141 f8 1"/>
              <a:gd name="f144" fmla="*/ f142 1 f0"/>
              <a:gd name="f145" fmla="*/ f143 1 f0"/>
              <a:gd name="f146" fmla="+- 0 0 f144"/>
              <a:gd name="f147" fmla="+- 0 0 f145"/>
              <a:gd name="f148" fmla="+- 0 0 f146"/>
              <a:gd name="f149" fmla="+- 0 0 f147"/>
              <a:gd name="f150" fmla="*/ f148 f0 1"/>
              <a:gd name="f151" fmla="*/ f149 f0 1"/>
              <a:gd name="f152" fmla="*/ f150 1 f8"/>
              <a:gd name="f153" fmla="*/ f151 1 f8"/>
              <a:gd name="f154" fmla="+- f152 0 f1"/>
              <a:gd name="f155" fmla="+- f153 0 f1"/>
              <a:gd name="f156" fmla="cos 1 f154"/>
              <a:gd name="f157" fmla="sin 1 f154"/>
              <a:gd name="f158" fmla="cos 1 f155"/>
              <a:gd name="f159" fmla="sin 1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+- 0 0 f163"/>
              <a:gd name="f168" fmla="val f164"/>
              <a:gd name="f169" fmla="val f165"/>
              <a:gd name="f170" fmla="val f166"/>
              <a:gd name="f171" fmla="val f167"/>
              <a:gd name="f172" fmla="+- 0 0 f168"/>
              <a:gd name="f173" fmla="+- 0 0 f169"/>
              <a:gd name="f174" fmla="+- 0 0 f170"/>
              <a:gd name="f175" fmla="+- 0 0 f171"/>
              <a:gd name="f176" fmla="*/ f9 f172 1"/>
              <a:gd name="f177" fmla="*/ f9 f173 1"/>
              <a:gd name="f178" fmla="*/ f9 f174 1"/>
              <a:gd name="f179" fmla="*/ f9 f175 1"/>
              <a:gd name="f180" fmla="*/ f176 f62 1"/>
              <a:gd name="f181" fmla="*/ f177 f61 1"/>
              <a:gd name="f182" fmla="*/ f178 f62 1"/>
              <a:gd name="f183" fmla="*/ f179 f61 1"/>
              <a:gd name="f184" fmla="+- f70 f180 0"/>
              <a:gd name="f185" fmla="+- f69 f181 0"/>
              <a:gd name="f186" fmla="+- f70 f182 0"/>
              <a:gd name="f187" fmla="+- f69 f183 0"/>
              <a:gd name="f188" fmla="max f184 f186"/>
              <a:gd name="f189" fmla="max f185 f187"/>
              <a:gd name="f190" fmla="min f184 f186"/>
              <a:gd name="f191" fmla="min f185 f187"/>
              <a:gd name="f192" fmla="*/ f184 f40 1"/>
              <a:gd name="f193" fmla="*/ f185 f40 1"/>
              <a:gd name="f194" fmla="*/ f186 f40 1"/>
              <a:gd name="f195" fmla="*/ f187 f40 1"/>
              <a:gd name="f196" fmla="?: f76 f45 f188"/>
              <a:gd name="f197" fmla="?: f77 f46 f189"/>
              <a:gd name="f198" fmla="?: f78 f7 f190"/>
              <a:gd name="f199" fmla="?: f79 f7 f191"/>
              <a:gd name="f200" fmla="*/ f198 f40 1"/>
              <a:gd name="f201" fmla="*/ f199 f40 1"/>
              <a:gd name="f202" fmla="*/ f196 f40 1"/>
              <a:gd name="f203" fmla="*/ f197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192" y="f193"/>
              </a:cxn>
              <a:cxn ang="f38">
                <a:pos x="f82" y="f83"/>
              </a:cxn>
              <a:cxn ang="f39">
                <a:pos x="f194" y="f195"/>
              </a:cxn>
            </a:cxnLst>
            <a:rect l="f200" t="f201" r="f202" b="f203"/>
            <a:pathLst>
              <a:path stroke="0">
                <a:moveTo>
                  <a:pt x="f192" y="f193"/>
                </a:moveTo>
                <a:arcTo wR="f74" hR="f75" stAng="f47" swAng="f71"/>
                <a:lnTo>
                  <a:pt x="f82" y="f83"/>
                </a:lnTo>
                <a:close/>
              </a:path>
              <a:path fill="none">
                <a:moveTo>
                  <a:pt x="f192" y="f193"/>
                </a:moveTo>
                <a:arcTo wR="f74" hR="f75" stAng="f47" swAng="f71"/>
              </a:path>
            </a:pathLst>
          </a:custGeom>
          <a:noFill/>
          <a:ln w="127001" cap="rnd">
            <a:solidFill>
              <a:srgbClr val="0F9ED5"/>
            </a:solidFill>
            <a:custDash>
              <a:ds d="800000" sp="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2633846-C9BC-D011-B39B-B39B071F6E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4963" y="479493"/>
            <a:ext cx="5458839" cy="1325559"/>
          </a:xfrm>
        </p:spPr>
        <p:txBody>
          <a:bodyPr/>
          <a:lstStyle/>
          <a:p>
            <a:pPr lvl="0"/>
            <a:r>
              <a:rPr lang="cs-CZ"/>
              <a:t>Postoje (Dachi)</a:t>
            </a:r>
          </a:p>
        </p:txBody>
      </p:sp>
      <p:sp>
        <p:nvSpPr>
          <p:cNvPr id="5" name="Freeform: Shape 3095">
            <a:extLst>
              <a:ext uri="{FF2B5EF4-FFF2-40B4-BE49-F238E27FC236}">
                <a16:creationId xmlns:a16="http://schemas.microsoft.com/office/drawing/2014/main" id="{521D63C8-745C-64F7-4139-B800FE05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flipH="1">
            <a:off x="0" y="5486400"/>
            <a:ext cx="2672864" cy="1371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72863"/>
              <a:gd name="f7" fmla="val 1371600"/>
              <a:gd name="f8" fmla="val 1721734"/>
              <a:gd name="f9" fmla="val 2026863"/>
              <a:gd name="f10" fmla="val 2313937"/>
              <a:gd name="f11" fmla="val 77299"/>
              <a:gd name="f12" fmla="val 2564444"/>
              <a:gd name="f13" fmla="val 213382"/>
              <a:gd name="f14" fmla="val 279248"/>
              <a:gd name="f15" fmla="val 33268"/>
              <a:gd name="f16" fmla="val 1242216"/>
              <a:gd name="f17" fmla="val 257110"/>
              <a:gd name="f18" fmla="val 522539"/>
              <a:gd name="f19" fmla="val 928399"/>
              <a:gd name="f20" fmla="+- 0 0 -90"/>
              <a:gd name="f21" fmla="*/ f3 1 2672863"/>
              <a:gd name="f22" fmla="*/ f4 1 1371600"/>
              <a:gd name="f23" fmla="+- f7 0 f5"/>
              <a:gd name="f24" fmla="+- f6 0 f5"/>
              <a:gd name="f25" fmla="*/ f20 f0 1"/>
              <a:gd name="f26" fmla="*/ f24 1 2672863"/>
              <a:gd name="f27" fmla="*/ f23 1 1371600"/>
              <a:gd name="f28" fmla="*/ 1721734 f24 1"/>
              <a:gd name="f29" fmla="*/ 0 f23 1"/>
              <a:gd name="f30" fmla="*/ 2564444 f24 1"/>
              <a:gd name="f31" fmla="*/ 213382 f23 1"/>
              <a:gd name="f32" fmla="*/ 2672863 f24 1"/>
              <a:gd name="f33" fmla="*/ 279248 f23 1"/>
              <a:gd name="f34" fmla="*/ 1371600 f23 1"/>
              <a:gd name="f35" fmla="*/ 0 f24 1"/>
              <a:gd name="f36" fmla="*/ 33268 f24 1"/>
              <a:gd name="f37" fmla="*/ 1242216 f23 1"/>
              <a:gd name="f38" fmla="*/ f25 1 f2"/>
              <a:gd name="f39" fmla="*/ f28 1 2672863"/>
              <a:gd name="f40" fmla="*/ f29 1 1371600"/>
              <a:gd name="f41" fmla="*/ f30 1 2672863"/>
              <a:gd name="f42" fmla="*/ f31 1 1371600"/>
              <a:gd name="f43" fmla="*/ f32 1 2672863"/>
              <a:gd name="f44" fmla="*/ f33 1 1371600"/>
              <a:gd name="f45" fmla="*/ f34 1 1371600"/>
              <a:gd name="f46" fmla="*/ f35 1 2672863"/>
              <a:gd name="f47" fmla="*/ f36 1 2672863"/>
              <a:gd name="f48" fmla="*/ f37 1 1371600"/>
              <a:gd name="f49" fmla="*/ f5 1 f26"/>
              <a:gd name="f50" fmla="*/ f6 1 f26"/>
              <a:gd name="f51" fmla="*/ f5 1 f27"/>
              <a:gd name="f52" fmla="*/ f7 1 f27"/>
              <a:gd name="f53" fmla="+- f38 0 f1"/>
              <a:gd name="f54" fmla="*/ f39 1 f26"/>
              <a:gd name="f55" fmla="*/ f40 1 f27"/>
              <a:gd name="f56" fmla="*/ f41 1 f26"/>
              <a:gd name="f57" fmla="*/ f42 1 f27"/>
              <a:gd name="f58" fmla="*/ f43 1 f26"/>
              <a:gd name="f59" fmla="*/ f44 1 f27"/>
              <a:gd name="f60" fmla="*/ f45 1 f27"/>
              <a:gd name="f61" fmla="*/ f46 1 f26"/>
              <a:gd name="f62" fmla="*/ f47 1 f26"/>
              <a:gd name="f63" fmla="*/ f48 1 f27"/>
              <a:gd name="f64" fmla="*/ f49 f21 1"/>
              <a:gd name="f65" fmla="*/ f50 f21 1"/>
              <a:gd name="f66" fmla="*/ f52 f22 1"/>
              <a:gd name="f67" fmla="*/ f51 f22 1"/>
              <a:gd name="f68" fmla="*/ f54 f21 1"/>
              <a:gd name="f69" fmla="*/ f55 f22 1"/>
              <a:gd name="f70" fmla="*/ f56 f21 1"/>
              <a:gd name="f71" fmla="*/ f57 f22 1"/>
              <a:gd name="f72" fmla="*/ f58 f21 1"/>
              <a:gd name="f73" fmla="*/ f59 f22 1"/>
              <a:gd name="f74" fmla="*/ f60 f22 1"/>
              <a:gd name="f75" fmla="*/ f61 f21 1"/>
              <a:gd name="f76" fmla="*/ f62 f21 1"/>
              <a:gd name="f77" fmla="*/ f6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68" y="f69"/>
              </a:cxn>
              <a:cxn ang="f53">
                <a:pos x="f70" y="f71"/>
              </a:cxn>
              <a:cxn ang="f53">
                <a:pos x="f72" y="f73"/>
              </a:cxn>
              <a:cxn ang="f53">
                <a:pos x="f72" y="f74"/>
              </a:cxn>
              <a:cxn ang="f53">
                <a:pos x="f75" y="f74"/>
              </a:cxn>
              <a:cxn ang="f53">
                <a:pos x="f76" y="f77"/>
              </a:cxn>
              <a:cxn ang="f53">
                <a:pos x="f68" y="f69"/>
              </a:cxn>
            </a:cxnLst>
            <a:rect l="f64" t="f67" r="f65" b="f66"/>
            <a:pathLst>
              <a:path w="2672863" h="1371600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lnTo>
                  <a:pt x="f6" y="f14"/>
                </a:lnTo>
                <a:lnTo>
                  <a:pt x="f6" y="f7"/>
                </a:lnTo>
                <a:lnTo>
                  <a:pt x="f5" y="f7"/>
                </a:lnTo>
                <a:lnTo>
                  <a:pt x="f15" y="f16"/>
                </a:lnTo>
                <a:cubicBezTo>
                  <a:pt x="f17" y="f18"/>
                  <a:pt x="f19" y="f5"/>
                  <a:pt x="f8" y="f5"/>
                </a:cubicBezTo>
                <a:close/>
              </a:path>
            </a:pathLst>
          </a:custGeom>
          <a:solidFill>
            <a:srgbClr val="0F9E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6" name="Picture 4" descr="Posturas. O que preciso saber as bases do karate">
            <a:extLst>
              <a:ext uri="{FF2B5EF4-FFF2-40B4-BE49-F238E27FC236}">
                <a16:creationId xmlns:a16="http://schemas.microsoft.com/office/drawing/2014/main" id="{0A9039D7-75AE-0481-0E14-1D282AECC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213" y="511295"/>
            <a:ext cx="3235311" cy="5665668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7" name="Zástupný obsah 2">
            <a:extLst>
              <a:ext uri="{FF2B5EF4-FFF2-40B4-BE49-F238E27FC236}">
                <a16:creationId xmlns:a16="http://schemas.microsoft.com/office/drawing/2014/main" id="{8305A01C-1B26-8DD3-71B6-1027666D0DBF}"/>
              </a:ext>
            </a:extLst>
          </p:cNvPr>
          <p:cNvGrpSpPr/>
          <p:nvPr/>
        </p:nvGrpSpPr>
        <p:grpSpPr>
          <a:xfrm>
            <a:off x="4784140" y="2009394"/>
            <a:ext cx="6569662" cy="3159443"/>
            <a:chOff x="4784140" y="2009394"/>
            <a:chExt cx="6569662" cy="3159443"/>
          </a:xfrm>
        </p:grpSpPr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0E7A0483-DC60-9BAB-302B-40DA56E61BA0}"/>
                </a:ext>
              </a:extLst>
            </p:cNvPr>
            <p:cNvSpPr/>
            <p:nvPr/>
          </p:nvSpPr>
          <p:spPr>
            <a:xfrm>
              <a:off x="4784140" y="2009394"/>
              <a:ext cx="6569662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69659"/>
                <a:gd name="f7" fmla="val 434070"/>
                <a:gd name="f8" fmla="val 72346"/>
                <a:gd name="f9" fmla="val 32390"/>
                <a:gd name="f10" fmla="val 6497313"/>
                <a:gd name="f11" fmla="val 6537269"/>
                <a:gd name="f12" fmla="val 361724"/>
                <a:gd name="f13" fmla="val 401680"/>
                <a:gd name="f14" fmla="+- 0 0 -90"/>
                <a:gd name="f15" fmla="*/ f3 1 6569659"/>
                <a:gd name="f16" fmla="*/ f4 1 434070"/>
                <a:gd name="f17" fmla="+- f7 0 f5"/>
                <a:gd name="f18" fmla="+- f6 0 f5"/>
                <a:gd name="f19" fmla="*/ f14 f0 1"/>
                <a:gd name="f20" fmla="*/ f18 1 6569659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6497313 f18 1"/>
                <a:gd name="f27" fmla="*/ 6569659 f18 1"/>
                <a:gd name="f28" fmla="*/ 361724 f17 1"/>
                <a:gd name="f29" fmla="*/ 434070 f17 1"/>
                <a:gd name="f30" fmla="*/ f19 1 f2"/>
                <a:gd name="f31" fmla="*/ f22 1 6569659"/>
                <a:gd name="f32" fmla="*/ f23 1 434070"/>
                <a:gd name="f33" fmla="*/ f24 1 6569659"/>
                <a:gd name="f34" fmla="*/ f25 1 434070"/>
                <a:gd name="f35" fmla="*/ f26 1 6569659"/>
                <a:gd name="f36" fmla="*/ f27 1 6569659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569659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400" b="1" i="0" u="sng" strike="noStrike" kern="1200" cap="none" spc="0" baseline="0">
                  <a:solidFill>
                    <a:srgbClr val="E97132"/>
                  </a:solidFill>
                  <a:uFillTx/>
                  <a:latin typeface="Aptos"/>
                </a:rPr>
                <a:t>Japonsky</a:t>
              </a: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			</a:t>
              </a:r>
              <a:r>
                <a:rPr lang="cs-CZ" sz="2400" b="1" i="0" u="sng" strike="noStrike" kern="1200" cap="none" spc="0" baseline="0">
                  <a:solidFill>
                    <a:srgbClr val="E97132"/>
                  </a:solidFill>
                  <a:uFillTx/>
                  <a:latin typeface="Aptos"/>
                </a:rPr>
                <a:t>Česky</a:t>
              </a:r>
              <a:endParaRPr lang="en-US" sz="1800" b="1" i="0" u="sng" strike="noStrike" kern="1200" cap="none" spc="0" baseline="0">
                <a:solidFill>
                  <a:srgbClr val="E97132"/>
                </a:solidFill>
                <a:uFillTx/>
                <a:latin typeface="Aptos"/>
              </a:endParaRPr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5B4B9554-6595-FD5D-6EFD-CA30AC693FEB}"/>
                </a:ext>
              </a:extLst>
            </p:cNvPr>
            <p:cNvSpPr/>
            <p:nvPr/>
          </p:nvSpPr>
          <p:spPr>
            <a:xfrm>
              <a:off x="4784140" y="2463622"/>
              <a:ext cx="6569662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69659"/>
                <a:gd name="f7" fmla="val 434070"/>
                <a:gd name="f8" fmla="val 72346"/>
                <a:gd name="f9" fmla="val 32390"/>
                <a:gd name="f10" fmla="val 6497313"/>
                <a:gd name="f11" fmla="val 6537269"/>
                <a:gd name="f12" fmla="val 361724"/>
                <a:gd name="f13" fmla="val 401680"/>
                <a:gd name="f14" fmla="+- 0 0 -90"/>
                <a:gd name="f15" fmla="*/ f3 1 6569659"/>
                <a:gd name="f16" fmla="*/ f4 1 434070"/>
                <a:gd name="f17" fmla="+- f7 0 f5"/>
                <a:gd name="f18" fmla="+- f6 0 f5"/>
                <a:gd name="f19" fmla="*/ f14 f0 1"/>
                <a:gd name="f20" fmla="*/ f18 1 6569659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6497313 f18 1"/>
                <a:gd name="f27" fmla="*/ 6569659 f18 1"/>
                <a:gd name="f28" fmla="*/ 361724 f17 1"/>
                <a:gd name="f29" fmla="*/ 434070 f17 1"/>
                <a:gd name="f30" fmla="*/ f19 1 f2"/>
                <a:gd name="f31" fmla="*/ f22 1 6569659"/>
                <a:gd name="f32" fmla="*/ f23 1 434070"/>
                <a:gd name="f33" fmla="*/ f24 1 6569659"/>
                <a:gd name="f34" fmla="*/ f25 1 434070"/>
                <a:gd name="f35" fmla="*/ f26 1 6569659"/>
                <a:gd name="f36" fmla="*/ f27 1 6569659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569659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Zenkutsu-dachi			Přední postoj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474D4917-DA3D-29CE-9E68-BA4C76456DFE}"/>
                </a:ext>
              </a:extLst>
            </p:cNvPr>
            <p:cNvSpPr/>
            <p:nvPr/>
          </p:nvSpPr>
          <p:spPr>
            <a:xfrm>
              <a:off x="4784140" y="2917850"/>
              <a:ext cx="6569662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69659"/>
                <a:gd name="f7" fmla="val 434070"/>
                <a:gd name="f8" fmla="val 72346"/>
                <a:gd name="f9" fmla="val 32390"/>
                <a:gd name="f10" fmla="val 6497313"/>
                <a:gd name="f11" fmla="val 6537269"/>
                <a:gd name="f12" fmla="val 361724"/>
                <a:gd name="f13" fmla="val 401680"/>
                <a:gd name="f14" fmla="+- 0 0 -90"/>
                <a:gd name="f15" fmla="*/ f3 1 6569659"/>
                <a:gd name="f16" fmla="*/ f4 1 434070"/>
                <a:gd name="f17" fmla="+- f7 0 f5"/>
                <a:gd name="f18" fmla="+- f6 0 f5"/>
                <a:gd name="f19" fmla="*/ f14 f0 1"/>
                <a:gd name="f20" fmla="*/ f18 1 6569659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6497313 f18 1"/>
                <a:gd name="f27" fmla="*/ 6569659 f18 1"/>
                <a:gd name="f28" fmla="*/ 361724 f17 1"/>
                <a:gd name="f29" fmla="*/ 434070 f17 1"/>
                <a:gd name="f30" fmla="*/ f19 1 f2"/>
                <a:gd name="f31" fmla="*/ f22 1 6569659"/>
                <a:gd name="f32" fmla="*/ f23 1 434070"/>
                <a:gd name="f33" fmla="*/ f24 1 6569659"/>
                <a:gd name="f34" fmla="*/ f25 1 434070"/>
                <a:gd name="f35" fmla="*/ f26 1 6569659"/>
                <a:gd name="f36" fmla="*/ f27 1 6569659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569659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Kokutsu-dachi			Zadní postoj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FE4CB614-C42B-227A-B374-23A778859F52}"/>
                </a:ext>
              </a:extLst>
            </p:cNvPr>
            <p:cNvSpPr/>
            <p:nvPr/>
          </p:nvSpPr>
          <p:spPr>
            <a:xfrm>
              <a:off x="4784140" y="3372078"/>
              <a:ext cx="6569662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69659"/>
                <a:gd name="f7" fmla="val 434070"/>
                <a:gd name="f8" fmla="val 72346"/>
                <a:gd name="f9" fmla="val 32390"/>
                <a:gd name="f10" fmla="val 6497313"/>
                <a:gd name="f11" fmla="val 6537269"/>
                <a:gd name="f12" fmla="val 361724"/>
                <a:gd name="f13" fmla="val 401680"/>
                <a:gd name="f14" fmla="+- 0 0 -90"/>
                <a:gd name="f15" fmla="*/ f3 1 6569659"/>
                <a:gd name="f16" fmla="*/ f4 1 434070"/>
                <a:gd name="f17" fmla="+- f7 0 f5"/>
                <a:gd name="f18" fmla="+- f6 0 f5"/>
                <a:gd name="f19" fmla="*/ f14 f0 1"/>
                <a:gd name="f20" fmla="*/ f18 1 6569659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6497313 f18 1"/>
                <a:gd name="f27" fmla="*/ 6569659 f18 1"/>
                <a:gd name="f28" fmla="*/ 361724 f17 1"/>
                <a:gd name="f29" fmla="*/ 434070 f17 1"/>
                <a:gd name="f30" fmla="*/ f19 1 f2"/>
                <a:gd name="f31" fmla="*/ f22 1 6569659"/>
                <a:gd name="f32" fmla="*/ f23 1 434070"/>
                <a:gd name="f33" fmla="*/ f24 1 6569659"/>
                <a:gd name="f34" fmla="*/ f25 1 434070"/>
                <a:gd name="f35" fmla="*/ f26 1 6569659"/>
                <a:gd name="f36" fmla="*/ f27 1 6569659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569659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Kiba-dachi			Jezdecký postoj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DDC4C827-C94F-49C0-76E9-93A761E6655B}"/>
                </a:ext>
              </a:extLst>
            </p:cNvPr>
            <p:cNvSpPr/>
            <p:nvPr/>
          </p:nvSpPr>
          <p:spPr>
            <a:xfrm>
              <a:off x="4784140" y="3826315"/>
              <a:ext cx="6569662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69659"/>
                <a:gd name="f7" fmla="val 434070"/>
                <a:gd name="f8" fmla="val 72346"/>
                <a:gd name="f9" fmla="val 32390"/>
                <a:gd name="f10" fmla="val 6497313"/>
                <a:gd name="f11" fmla="val 6537269"/>
                <a:gd name="f12" fmla="val 361724"/>
                <a:gd name="f13" fmla="val 401680"/>
                <a:gd name="f14" fmla="+- 0 0 -90"/>
                <a:gd name="f15" fmla="*/ f3 1 6569659"/>
                <a:gd name="f16" fmla="*/ f4 1 434070"/>
                <a:gd name="f17" fmla="+- f7 0 f5"/>
                <a:gd name="f18" fmla="+- f6 0 f5"/>
                <a:gd name="f19" fmla="*/ f14 f0 1"/>
                <a:gd name="f20" fmla="*/ f18 1 6569659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6497313 f18 1"/>
                <a:gd name="f27" fmla="*/ 6569659 f18 1"/>
                <a:gd name="f28" fmla="*/ 361724 f17 1"/>
                <a:gd name="f29" fmla="*/ 434070 f17 1"/>
                <a:gd name="f30" fmla="*/ f19 1 f2"/>
                <a:gd name="f31" fmla="*/ f22 1 6569659"/>
                <a:gd name="f32" fmla="*/ f23 1 434070"/>
                <a:gd name="f33" fmla="*/ f24 1 6569659"/>
                <a:gd name="f34" fmla="*/ f25 1 434070"/>
                <a:gd name="f35" fmla="*/ f26 1 6569659"/>
                <a:gd name="f36" fmla="*/ f27 1 6569659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569659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Heisoku-dachi			Postoj s nohama u sebe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299EF37A-4982-E011-4F65-C521315C6973}"/>
                </a:ext>
              </a:extLst>
            </p:cNvPr>
            <p:cNvSpPr/>
            <p:nvPr/>
          </p:nvSpPr>
          <p:spPr>
            <a:xfrm>
              <a:off x="4784140" y="4280544"/>
              <a:ext cx="6569662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69659"/>
                <a:gd name="f7" fmla="val 434070"/>
                <a:gd name="f8" fmla="val 72346"/>
                <a:gd name="f9" fmla="val 32390"/>
                <a:gd name="f10" fmla="val 6497313"/>
                <a:gd name="f11" fmla="val 6537269"/>
                <a:gd name="f12" fmla="val 361724"/>
                <a:gd name="f13" fmla="val 401680"/>
                <a:gd name="f14" fmla="+- 0 0 -90"/>
                <a:gd name="f15" fmla="*/ f3 1 6569659"/>
                <a:gd name="f16" fmla="*/ f4 1 434070"/>
                <a:gd name="f17" fmla="+- f7 0 f5"/>
                <a:gd name="f18" fmla="+- f6 0 f5"/>
                <a:gd name="f19" fmla="*/ f14 f0 1"/>
                <a:gd name="f20" fmla="*/ f18 1 6569659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6497313 f18 1"/>
                <a:gd name="f27" fmla="*/ 6569659 f18 1"/>
                <a:gd name="f28" fmla="*/ 361724 f17 1"/>
                <a:gd name="f29" fmla="*/ 434070 f17 1"/>
                <a:gd name="f30" fmla="*/ f19 1 f2"/>
                <a:gd name="f31" fmla="*/ f22 1 6569659"/>
                <a:gd name="f32" fmla="*/ f23 1 434070"/>
                <a:gd name="f33" fmla="*/ f24 1 6569659"/>
                <a:gd name="f34" fmla="*/ f25 1 434070"/>
                <a:gd name="f35" fmla="*/ f26 1 6569659"/>
                <a:gd name="f36" fmla="*/ f27 1 6569659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569659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Musubi-dachi			Postoj s patama u sebe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E82F3A1D-195D-C9D8-1B46-EE94E111817C}"/>
                </a:ext>
              </a:extLst>
            </p:cNvPr>
            <p:cNvSpPr/>
            <p:nvPr/>
          </p:nvSpPr>
          <p:spPr>
            <a:xfrm>
              <a:off x="4784140" y="4734772"/>
              <a:ext cx="6569662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69659"/>
                <a:gd name="f7" fmla="val 434070"/>
                <a:gd name="f8" fmla="val 72346"/>
                <a:gd name="f9" fmla="val 32390"/>
                <a:gd name="f10" fmla="val 6497313"/>
                <a:gd name="f11" fmla="val 6537269"/>
                <a:gd name="f12" fmla="val 361724"/>
                <a:gd name="f13" fmla="val 401680"/>
                <a:gd name="f14" fmla="+- 0 0 -90"/>
                <a:gd name="f15" fmla="*/ f3 1 6569659"/>
                <a:gd name="f16" fmla="*/ f4 1 434070"/>
                <a:gd name="f17" fmla="+- f7 0 f5"/>
                <a:gd name="f18" fmla="+- f6 0 f5"/>
                <a:gd name="f19" fmla="*/ f14 f0 1"/>
                <a:gd name="f20" fmla="*/ f18 1 6569659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6497313 f18 1"/>
                <a:gd name="f27" fmla="*/ 6569659 f18 1"/>
                <a:gd name="f28" fmla="*/ 361724 f17 1"/>
                <a:gd name="f29" fmla="*/ 434070 f17 1"/>
                <a:gd name="f30" fmla="*/ f19 1 f2"/>
                <a:gd name="f31" fmla="*/ f22 1 6569659"/>
                <a:gd name="f32" fmla="*/ f23 1 434070"/>
                <a:gd name="f33" fmla="*/ f24 1 6569659"/>
                <a:gd name="f34" fmla="*/ f25 1 434070"/>
                <a:gd name="f35" fmla="*/ f26 1 6569659"/>
                <a:gd name="f36" fmla="*/ f27 1 6569659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569659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Hachiji-dachi			Postoj s nohama do „V“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02">
            <a:extLst>
              <a:ext uri="{FF2B5EF4-FFF2-40B4-BE49-F238E27FC236}">
                <a16:creationId xmlns:a16="http://schemas.microsoft.com/office/drawing/2014/main" id="{BCA65F7B-1DAE-C2CF-983B-C8DEA270A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Arc 4104">
            <a:extLst>
              <a:ext uri="{FF2B5EF4-FFF2-40B4-BE49-F238E27FC236}">
                <a16:creationId xmlns:a16="http://schemas.microsoft.com/office/drawing/2014/main" id="{CEC0624A-CACF-77E3-F8F8-647544EE3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rot="3967212" flipH="1">
            <a:off x="8631343" y="490532"/>
            <a:ext cx="2987902" cy="298790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150"/>
              <a:gd name="f11" fmla="val 270"/>
              <a:gd name="f12" fmla="+- 0 0 -240"/>
              <a:gd name="f13" fmla="+- 0 0 -210"/>
              <a:gd name="f14" fmla="+- 0 0 -180"/>
              <a:gd name="f15" fmla="abs f4"/>
              <a:gd name="f16" fmla="abs f5"/>
              <a:gd name="f17" fmla="abs f6"/>
              <a:gd name="f18" fmla="+- 0 0 f10"/>
              <a:gd name="f19" fmla="+- 0 0 f11"/>
              <a:gd name="f20" fmla="*/ f12 f0 1"/>
              <a:gd name="f21" fmla="*/ f13 f0 1"/>
              <a:gd name="f22" fmla="*/ f14 f0 1"/>
              <a:gd name="f23" fmla="?: f15 f4 1"/>
              <a:gd name="f24" fmla="?: f16 f5 1"/>
              <a:gd name="f25" fmla="?: f17 f6 1"/>
              <a:gd name="f26" fmla="*/ f18 f0 1"/>
              <a:gd name="f27" fmla="*/ f19 f0 1"/>
              <a:gd name="f28" fmla="*/ f20 1 f3"/>
              <a:gd name="f29" fmla="*/ f21 1 f3"/>
              <a:gd name="f30" fmla="*/ f22 1 f3"/>
              <a:gd name="f31" fmla="*/ f23 1 21600"/>
              <a:gd name="f32" fmla="*/ f24 1 21600"/>
              <a:gd name="f33" fmla="*/ 21600 f23 1"/>
              <a:gd name="f34" fmla="*/ 21600 f24 1"/>
              <a:gd name="f35" fmla="*/ f26 1 f3"/>
              <a:gd name="f36" fmla="*/ f27 1 f3"/>
              <a:gd name="f37" fmla="+- f28 0 f1"/>
              <a:gd name="f38" fmla="+- f29 0 f1"/>
              <a:gd name="f39" fmla="+- f30 0 f1"/>
              <a:gd name="f40" fmla="min f32 f31"/>
              <a:gd name="f41" fmla="*/ f33 1 f25"/>
              <a:gd name="f42" fmla="*/ f34 1 f25"/>
              <a:gd name="f43" fmla="+- f35 0 f1"/>
              <a:gd name="f44" fmla="+- f36 0 f1"/>
              <a:gd name="f45" fmla="val f41"/>
              <a:gd name="f46" fmla="val f42"/>
              <a:gd name="f47" fmla="+- 0 0 f43"/>
              <a:gd name="f48" fmla="+- 0 0 f44"/>
              <a:gd name="f49" fmla="+- f46 0 f7"/>
              <a:gd name="f50" fmla="+- f45 0 f7"/>
              <a:gd name="f51" fmla="+- f48 0 f47"/>
              <a:gd name="f52" fmla="+- f47 f1 0"/>
              <a:gd name="f53" fmla="+- f48 f1 0"/>
              <a:gd name="f54" fmla="+- 21600000 0 f47"/>
              <a:gd name="f55" fmla="+- f1 0 f47"/>
              <a:gd name="f56" fmla="+- 27000000 0 f47"/>
              <a:gd name="f57" fmla="+- f0 0 f47"/>
              <a:gd name="f58" fmla="+- 32400000 0 f47"/>
              <a:gd name="f59" fmla="+- f2 0 f47"/>
              <a:gd name="f60" fmla="+- 37800000 0 f47"/>
              <a:gd name="f61" fmla="*/ f49 1 2"/>
              <a:gd name="f62" fmla="*/ f50 1 2"/>
              <a:gd name="f63" fmla="+- f51 21600000 0"/>
              <a:gd name="f64" fmla="?: f55 f55 f56"/>
              <a:gd name="f65" fmla="?: f57 f57 f58"/>
              <a:gd name="f66" fmla="?: f59 f59 f60"/>
              <a:gd name="f67" fmla="*/ f52 f8 1"/>
              <a:gd name="f68" fmla="*/ f53 f8 1"/>
              <a:gd name="f69" fmla="+- f7 f61 0"/>
              <a:gd name="f70" fmla="+- f7 f62 0"/>
              <a:gd name="f71" fmla="?: f51 f51 f63"/>
              <a:gd name="f72" fmla="*/ f67 1 f0"/>
              <a:gd name="f73" fmla="*/ f68 1 f0"/>
              <a:gd name="f74" fmla="*/ f62 f40 1"/>
              <a:gd name="f75" fmla="*/ f61 f40 1"/>
              <a:gd name="f76" fmla="+- f71 0 f54"/>
              <a:gd name="f77" fmla="+- f71 0 f64"/>
              <a:gd name="f78" fmla="+- f71 0 f65"/>
              <a:gd name="f79" fmla="+- f71 0 f66"/>
              <a:gd name="f80" fmla="+- 0 0 f72"/>
              <a:gd name="f81" fmla="+- 0 0 f73"/>
              <a:gd name="f82" fmla="*/ f70 f40 1"/>
              <a:gd name="f83" fmla="*/ f69 f40 1"/>
              <a:gd name="f84" fmla="+- 0 0 f80"/>
              <a:gd name="f85" fmla="+- 0 0 f81"/>
              <a:gd name="f86" fmla="*/ f84 f0 1"/>
              <a:gd name="f87" fmla="*/ f85 f0 1"/>
              <a:gd name="f88" fmla="*/ f86 1 f8"/>
              <a:gd name="f89" fmla="*/ f87 1 f8"/>
              <a:gd name="f90" fmla="+- f88 0 f1"/>
              <a:gd name="f91" fmla="+- f89 0 f1"/>
              <a:gd name="f92" fmla="sin 1 f90"/>
              <a:gd name="f93" fmla="cos 1 f90"/>
              <a:gd name="f94" fmla="sin 1 f91"/>
              <a:gd name="f95" fmla="cos 1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+- 0 0 f99"/>
              <a:gd name="f104" fmla="val f100"/>
              <a:gd name="f105" fmla="val f101"/>
              <a:gd name="f106" fmla="val f102"/>
              <a:gd name="f107" fmla="val f103"/>
              <a:gd name="f108" fmla="*/ f104 f62 1"/>
              <a:gd name="f109" fmla="*/ f105 f61 1"/>
              <a:gd name="f110" fmla="*/ f106 f62 1"/>
              <a:gd name="f111" fmla="*/ f107 f61 1"/>
              <a:gd name="f112" fmla="+- 0 0 f109"/>
              <a:gd name="f113" fmla="+- 0 0 f108"/>
              <a:gd name="f114" fmla="+- 0 0 f111"/>
              <a:gd name="f115" fmla="+- 0 0 f110"/>
              <a:gd name="f116" fmla="+- 0 0 f112"/>
              <a:gd name="f117" fmla="+- 0 0 f113"/>
              <a:gd name="f118" fmla="+- 0 0 f114"/>
              <a:gd name="f119" fmla="+- 0 0 f115"/>
              <a:gd name="f120" fmla="at2 f116 f117"/>
              <a:gd name="f121" fmla="at2 f118 f119"/>
              <a:gd name="f122" fmla="+- f120 f1 0"/>
              <a:gd name="f123" fmla="+- f121 f1 0"/>
              <a:gd name="f124" fmla="*/ f122 f8 1"/>
              <a:gd name="f125" fmla="*/ f123 f8 1"/>
              <a:gd name="f126" fmla="*/ f124 1 f0"/>
              <a:gd name="f127" fmla="*/ f125 1 f0"/>
              <a:gd name="f128" fmla="+- 0 0 f126"/>
              <a:gd name="f129" fmla="+- 0 0 f127"/>
              <a:gd name="f130" fmla="val f128"/>
              <a:gd name="f131" fmla="val f129"/>
              <a:gd name="f132" fmla="+- 0 0 f130"/>
              <a:gd name="f133" fmla="+- 0 0 f131"/>
              <a:gd name="f134" fmla="*/ f132 f0 1"/>
              <a:gd name="f135" fmla="*/ f133 f0 1"/>
              <a:gd name="f136" fmla="*/ f134 1 f8"/>
              <a:gd name="f137" fmla="*/ f135 1 f8"/>
              <a:gd name="f138" fmla="+- f136 0 f1"/>
              <a:gd name="f139" fmla="+- f137 0 f1"/>
              <a:gd name="f140" fmla="+- f138 f1 0"/>
              <a:gd name="f141" fmla="+- f139 f1 0"/>
              <a:gd name="f142" fmla="*/ f140 f8 1"/>
              <a:gd name="f143" fmla="*/ f141 f8 1"/>
              <a:gd name="f144" fmla="*/ f142 1 f0"/>
              <a:gd name="f145" fmla="*/ f143 1 f0"/>
              <a:gd name="f146" fmla="+- 0 0 f144"/>
              <a:gd name="f147" fmla="+- 0 0 f145"/>
              <a:gd name="f148" fmla="+- 0 0 f146"/>
              <a:gd name="f149" fmla="+- 0 0 f147"/>
              <a:gd name="f150" fmla="*/ f148 f0 1"/>
              <a:gd name="f151" fmla="*/ f149 f0 1"/>
              <a:gd name="f152" fmla="*/ f150 1 f8"/>
              <a:gd name="f153" fmla="*/ f151 1 f8"/>
              <a:gd name="f154" fmla="+- f152 0 f1"/>
              <a:gd name="f155" fmla="+- f153 0 f1"/>
              <a:gd name="f156" fmla="cos 1 f154"/>
              <a:gd name="f157" fmla="sin 1 f154"/>
              <a:gd name="f158" fmla="cos 1 f155"/>
              <a:gd name="f159" fmla="sin 1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+- 0 0 f163"/>
              <a:gd name="f168" fmla="val f164"/>
              <a:gd name="f169" fmla="val f165"/>
              <a:gd name="f170" fmla="val f166"/>
              <a:gd name="f171" fmla="val f167"/>
              <a:gd name="f172" fmla="+- 0 0 f168"/>
              <a:gd name="f173" fmla="+- 0 0 f169"/>
              <a:gd name="f174" fmla="+- 0 0 f170"/>
              <a:gd name="f175" fmla="+- 0 0 f171"/>
              <a:gd name="f176" fmla="*/ f9 f172 1"/>
              <a:gd name="f177" fmla="*/ f9 f173 1"/>
              <a:gd name="f178" fmla="*/ f9 f174 1"/>
              <a:gd name="f179" fmla="*/ f9 f175 1"/>
              <a:gd name="f180" fmla="*/ f176 f62 1"/>
              <a:gd name="f181" fmla="*/ f177 f61 1"/>
              <a:gd name="f182" fmla="*/ f178 f62 1"/>
              <a:gd name="f183" fmla="*/ f179 f61 1"/>
              <a:gd name="f184" fmla="+- f70 f180 0"/>
              <a:gd name="f185" fmla="+- f69 f181 0"/>
              <a:gd name="f186" fmla="+- f70 f182 0"/>
              <a:gd name="f187" fmla="+- f69 f183 0"/>
              <a:gd name="f188" fmla="max f184 f186"/>
              <a:gd name="f189" fmla="max f185 f187"/>
              <a:gd name="f190" fmla="min f184 f186"/>
              <a:gd name="f191" fmla="min f185 f187"/>
              <a:gd name="f192" fmla="*/ f184 f40 1"/>
              <a:gd name="f193" fmla="*/ f185 f40 1"/>
              <a:gd name="f194" fmla="*/ f186 f40 1"/>
              <a:gd name="f195" fmla="*/ f187 f40 1"/>
              <a:gd name="f196" fmla="?: f76 f45 f188"/>
              <a:gd name="f197" fmla="?: f77 f46 f189"/>
              <a:gd name="f198" fmla="?: f78 f7 f190"/>
              <a:gd name="f199" fmla="?: f79 f7 f191"/>
              <a:gd name="f200" fmla="*/ f198 f40 1"/>
              <a:gd name="f201" fmla="*/ f199 f40 1"/>
              <a:gd name="f202" fmla="*/ f196 f40 1"/>
              <a:gd name="f203" fmla="*/ f197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192" y="f193"/>
              </a:cxn>
              <a:cxn ang="f38">
                <a:pos x="f82" y="f83"/>
              </a:cxn>
              <a:cxn ang="f39">
                <a:pos x="f194" y="f195"/>
              </a:cxn>
            </a:cxnLst>
            <a:rect l="f200" t="f201" r="f202" b="f203"/>
            <a:pathLst>
              <a:path stroke="0">
                <a:moveTo>
                  <a:pt x="f192" y="f193"/>
                </a:moveTo>
                <a:arcTo wR="f74" hR="f75" stAng="f47" swAng="f71"/>
                <a:lnTo>
                  <a:pt x="f82" y="f83"/>
                </a:lnTo>
                <a:close/>
              </a:path>
              <a:path fill="none">
                <a:moveTo>
                  <a:pt x="f192" y="f193"/>
                </a:moveTo>
                <a:arcTo wR="f74" hR="f75" stAng="f47" swAng="f71"/>
              </a:path>
            </a:pathLst>
          </a:custGeom>
          <a:noFill/>
          <a:ln w="127001" cap="rnd">
            <a:solidFill>
              <a:srgbClr val="0F9ED5"/>
            </a:solidFill>
            <a:custDash>
              <a:ds d="800000" sp="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A76D621-98E8-F5C3-AF53-695B77ED41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4963" y="479493"/>
            <a:ext cx="5458839" cy="1325559"/>
          </a:xfrm>
        </p:spPr>
        <p:txBody>
          <a:bodyPr/>
          <a:lstStyle/>
          <a:p>
            <a:pPr lvl="0"/>
            <a:r>
              <a:rPr lang="cs-CZ"/>
              <a:t>Údery (Tsuki) a Bloky (Uke)</a:t>
            </a:r>
          </a:p>
        </p:txBody>
      </p:sp>
      <p:sp>
        <p:nvSpPr>
          <p:cNvPr id="5" name="Freeform: Shape 4106">
            <a:extLst>
              <a:ext uri="{FF2B5EF4-FFF2-40B4-BE49-F238E27FC236}">
                <a16:creationId xmlns:a16="http://schemas.microsoft.com/office/drawing/2014/main" id="{F6D6DF7A-50BE-9E41-7EB9-547317E9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flipH="1">
            <a:off x="0" y="5486400"/>
            <a:ext cx="2672864" cy="1371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72863"/>
              <a:gd name="f7" fmla="val 1371600"/>
              <a:gd name="f8" fmla="val 1721734"/>
              <a:gd name="f9" fmla="val 2026863"/>
              <a:gd name="f10" fmla="val 2313937"/>
              <a:gd name="f11" fmla="val 77299"/>
              <a:gd name="f12" fmla="val 2564444"/>
              <a:gd name="f13" fmla="val 213382"/>
              <a:gd name="f14" fmla="val 279248"/>
              <a:gd name="f15" fmla="val 33268"/>
              <a:gd name="f16" fmla="val 1242216"/>
              <a:gd name="f17" fmla="val 257110"/>
              <a:gd name="f18" fmla="val 522539"/>
              <a:gd name="f19" fmla="val 928399"/>
              <a:gd name="f20" fmla="+- 0 0 -90"/>
              <a:gd name="f21" fmla="*/ f3 1 2672863"/>
              <a:gd name="f22" fmla="*/ f4 1 1371600"/>
              <a:gd name="f23" fmla="+- f7 0 f5"/>
              <a:gd name="f24" fmla="+- f6 0 f5"/>
              <a:gd name="f25" fmla="*/ f20 f0 1"/>
              <a:gd name="f26" fmla="*/ f24 1 2672863"/>
              <a:gd name="f27" fmla="*/ f23 1 1371600"/>
              <a:gd name="f28" fmla="*/ 1721734 f24 1"/>
              <a:gd name="f29" fmla="*/ 0 f23 1"/>
              <a:gd name="f30" fmla="*/ 2564444 f24 1"/>
              <a:gd name="f31" fmla="*/ 213382 f23 1"/>
              <a:gd name="f32" fmla="*/ 2672863 f24 1"/>
              <a:gd name="f33" fmla="*/ 279248 f23 1"/>
              <a:gd name="f34" fmla="*/ 1371600 f23 1"/>
              <a:gd name="f35" fmla="*/ 0 f24 1"/>
              <a:gd name="f36" fmla="*/ 33268 f24 1"/>
              <a:gd name="f37" fmla="*/ 1242216 f23 1"/>
              <a:gd name="f38" fmla="*/ f25 1 f2"/>
              <a:gd name="f39" fmla="*/ f28 1 2672863"/>
              <a:gd name="f40" fmla="*/ f29 1 1371600"/>
              <a:gd name="f41" fmla="*/ f30 1 2672863"/>
              <a:gd name="f42" fmla="*/ f31 1 1371600"/>
              <a:gd name="f43" fmla="*/ f32 1 2672863"/>
              <a:gd name="f44" fmla="*/ f33 1 1371600"/>
              <a:gd name="f45" fmla="*/ f34 1 1371600"/>
              <a:gd name="f46" fmla="*/ f35 1 2672863"/>
              <a:gd name="f47" fmla="*/ f36 1 2672863"/>
              <a:gd name="f48" fmla="*/ f37 1 1371600"/>
              <a:gd name="f49" fmla="*/ f5 1 f26"/>
              <a:gd name="f50" fmla="*/ f6 1 f26"/>
              <a:gd name="f51" fmla="*/ f5 1 f27"/>
              <a:gd name="f52" fmla="*/ f7 1 f27"/>
              <a:gd name="f53" fmla="+- f38 0 f1"/>
              <a:gd name="f54" fmla="*/ f39 1 f26"/>
              <a:gd name="f55" fmla="*/ f40 1 f27"/>
              <a:gd name="f56" fmla="*/ f41 1 f26"/>
              <a:gd name="f57" fmla="*/ f42 1 f27"/>
              <a:gd name="f58" fmla="*/ f43 1 f26"/>
              <a:gd name="f59" fmla="*/ f44 1 f27"/>
              <a:gd name="f60" fmla="*/ f45 1 f27"/>
              <a:gd name="f61" fmla="*/ f46 1 f26"/>
              <a:gd name="f62" fmla="*/ f47 1 f26"/>
              <a:gd name="f63" fmla="*/ f48 1 f27"/>
              <a:gd name="f64" fmla="*/ f49 f21 1"/>
              <a:gd name="f65" fmla="*/ f50 f21 1"/>
              <a:gd name="f66" fmla="*/ f52 f22 1"/>
              <a:gd name="f67" fmla="*/ f51 f22 1"/>
              <a:gd name="f68" fmla="*/ f54 f21 1"/>
              <a:gd name="f69" fmla="*/ f55 f22 1"/>
              <a:gd name="f70" fmla="*/ f56 f21 1"/>
              <a:gd name="f71" fmla="*/ f57 f22 1"/>
              <a:gd name="f72" fmla="*/ f58 f21 1"/>
              <a:gd name="f73" fmla="*/ f59 f22 1"/>
              <a:gd name="f74" fmla="*/ f60 f22 1"/>
              <a:gd name="f75" fmla="*/ f61 f21 1"/>
              <a:gd name="f76" fmla="*/ f62 f21 1"/>
              <a:gd name="f77" fmla="*/ f6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68" y="f69"/>
              </a:cxn>
              <a:cxn ang="f53">
                <a:pos x="f70" y="f71"/>
              </a:cxn>
              <a:cxn ang="f53">
                <a:pos x="f72" y="f73"/>
              </a:cxn>
              <a:cxn ang="f53">
                <a:pos x="f72" y="f74"/>
              </a:cxn>
              <a:cxn ang="f53">
                <a:pos x="f75" y="f74"/>
              </a:cxn>
              <a:cxn ang="f53">
                <a:pos x="f76" y="f77"/>
              </a:cxn>
              <a:cxn ang="f53">
                <a:pos x="f68" y="f69"/>
              </a:cxn>
            </a:cxnLst>
            <a:rect l="f64" t="f67" r="f65" b="f66"/>
            <a:pathLst>
              <a:path w="2672863" h="1371600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lnTo>
                  <a:pt x="f6" y="f14"/>
                </a:lnTo>
                <a:lnTo>
                  <a:pt x="f6" y="f7"/>
                </a:lnTo>
                <a:lnTo>
                  <a:pt x="f5" y="f7"/>
                </a:lnTo>
                <a:lnTo>
                  <a:pt x="f15" y="f16"/>
                </a:lnTo>
                <a:cubicBezTo>
                  <a:pt x="f17" y="f18"/>
                  <a:pt x="f19" y="f5"/>
                  <a:pt x="f8" y="f5"/>
                </a:cubicBezTo>
                <a:close/>
              </a:path>
            </a:pathLst>
          </a:custGeom>
          <a:solidFill>
            <a:srgbClr val="0F9E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6" name="Picture 2" descr="UKE WAZA">
            <a:extLst>
              <a:ext uri="{FF2B5EF4-FFF2-40B4-BE49-F238E27FC236}">
                <a16:creationId xmlns:a16="http://schemas.microsoft.com/office/drawing/2014/main" id="{FB647AD2-9824-CE62-D0C3-4BD96BEB6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25" y="511295"/>
            <a:ext cx="4546698" cy="5665668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7" name="Zástupný obsah 2">
            <a:extLst>
              <a:ext uri="{FF2B5EF4-FFF2-40B4-BE49-F238E27FC236}">
                <a16:creationId xmlns:a16="http://schemas.microsoft.com/office/drawing/2014/main" id="{07D673C0-386A-9645-3571-A1D27EBB4B37}"/>
              </a:ext>
            </a:extLst>
          </p:cNvPr>
          <p:cNvGrpSpPr/>
          <p:nvPr/>
        </p:nvGrpSpPr>
        <p:grpSpPr>
          <a:xfrm>
            <a:off x="5894963" y="1986003"/>
            <a:ext cx="5458839" cy="3065379"/>
            <a:chOff x="5894963" y="1986003"/>
            <a:chExt cx="5458839" cy="3065379"/>
          </a:xfrm>
        </p:grpSpPr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7F3F9667-8DCC-C256-C474-2E00434C4B40}"/>
                </a:ext>
              </a:extLst>
            </p:cNvPr>
            <p:cNvSpPr/>
            <p:nvPr/>
          </p:nvSpPr>
          <p:spPr>
            <a:xfrm>
              <a:off x="5894963" y="1986003"/>
              <a:ext cx="5458839" cy="374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374005"/>
                <a:gd name="f8" fmla="val 62335"/>
                <a:gd name="f9" fmla="val 27908"/>
                <a:gd name="f10" fmla="val 5396502"/>
                <a:gd name="f11" fmla="val 5430929"/>
                <a:gd name="f12" fmla="val 311670"/>
                <a:gd name="f13" fmla="val 346097"/>
                <a:gd name="f14" fmla="+- 0 0 -90"/>
                <a:gd name="f15" fmla="*/ f3 1 5458837"/>
                <a:gd name="f16" fmla="*/ f4 1 374005"/>
                <a:gd name="f17" fmla="+- f7 0 f5"/>
                <a:gd name="f18" fmla="+- f6 0 f5"/>
                <a:gd name="f19" fmla="*/ f14 f0 1"/>
                <a:gd name="f20" fmla="*/ f18 1 5458837"/>
                <a:gd name="f21" fmla="*/ f17 1 374005"/>
                <a:gd name="f22" fmla="*/ 0 f18 1"/>
                <a:gd name="f23" fmla="*/ 62335 f17 1"/>
                <a:gd name="f24" fmla="*/ 62335 f18 1"/>
                <a:gd name="f25" fmla="*/ 0 f17 1"/>
                <a:gd name="f26" fmla="*/ 5396502 f18 1"/>
                <a:gd name="f27" fmla="*/ 5458837 f18 1"/>
                <a:gd name="f28" fmla="*/ 311670 f17 1"/>
                <a:gd name="f29" fmla="*/ 374005 f17 1"/>
                <a:gd name="f30" fmla="*/ f19 1 f2"/>
                <a:gd name="f31" fmla="*/ f22 1 5458837"/>
                <a:gd name="f32" fmla="*/ f23 1 374005"/>
                <a:gd name="f33" fmla="*/ f24 1 5458837"/>
                <a:gd name="f34" fmla="*/ f25 1 374005"/>
                <a:gd name="f35" fmla="*/ f26 1 5458837"/>
                <a:gd name="f36" fmla="*/ f27 1 5458837"/>
                <a:gd name="f37" fmla="*/ f28 1 374005"/>
                <a:gd name="f38" fmla="*/ f29 1 37400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37400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6840" tIns="86840" rIns="86840" bIns="86840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400" b="1" i="0" u="sng" strike="noStrike" kern="1200" cap="none" spc="0" baseline="0">
                  <a:solidFill>
                    <a:srgbClr val="E97132"/>
                  </a:solidFill>
                  <a:uFillTx/>
                  <a:latin typeface="Aptos"/>
                </a:rPr>
                <a:t>Japonsky</a:t>
              </a: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		</a:t>
              </a:r>
              <a:r>
                <a:rPr lang="cs-CZ" sz="2400" b="1" i="0" u="sng" strike="noStrike" kern="1200" cap="none" spc="0" baseline="0">
                  <a:solidFill>
                    <a:srgbClr val="E97132"/>
                  </a:solidFill>
                  <a:uFillTx/>
                  <a:latin typeface="Aptos"/>
                </a:rPr>
                <a:t>Česky</a:t>
              </a:r>
              <a:endParaRPr lang="en-US" sz="1800" b="1" i="0" u="sng" strike="noStrike" kern="1200" cap="none" spc="0" baseline="0">
                <a:solidFill>
                  <a:srgbClr val="E97132"/>
                </a:solidFill>
                <a:uFillTx/>
                <a:latin typeface="Aptos"/>
              </a:endParaRPr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71400CBF-ADB5-3C34-1BED-CF46D3FFCE6C}"/>
                </a:ext>
              </a:extLst>
            </p:cNvPr>
            <p:cNvSpPr/>
            <p:nvPr/>
          </p:nvSpPr>
          <p:spPr>
            <a:xfrm>
              <a:off x="5894963" y="2370490"/>
              <a:ext cx="5458839" cy="374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374005"/>
                <a:gd name="f8" fmla="val 62335"/>
                <a:gd name="f9" fmla="val 27908"/>
                <a:gd name="f10" fmla="val 5396502"/>
                <a:gd name="f11" fmla="val 5430929"/>
                <a:gd name="f12" fmla="val 311670"/>
                <a:gd name="f13" fmla="val 346097"/>
                <a:gd name="f14" fmla="+- 0 0 -90"/>
                <a:gd name="f15" fmla="*/ f3 1 5458837"/>
                <a:gd name="f16" fmla="*/ f4 1 374005"/>
                <a:gd name="f17" fmla="+- f7 0 f5"/>
                <a:gd name="f18" fmla="+- f6 0 f5"/>
                <a:gd name="f19" fmla="*/ f14 f0 1"/>
                <a:gd name="f20" fmla="*/ f18 1 5458837"/>
                <a:gd name="f21" fmla="*/ f17 1 374005"/>
                <a:gd name="f22" fmla="*/ 0 f18 1"/>
                <a:gd name="f23" fmla="*/ 62335 f17 1"/>
                <a:gd name="f24" fmla="*/ 62335 f18 1"/>
                <a:gd name="f25" fmla="*/ 0 f17 1"/>
                <a:gd name="f26" fmla="*/ 5396502 f18 1"/>
                <a:gd name="f27" fmla="*/ 5458837 f18 1"/>
                <a:gd name="f28" fmla="*/ 311670 f17 1"/>
                <a:gd name="f29" fmla="*/ 374005 f17 1"/>
                <a:gd name="f30" fmla="*/ f19 1 f2"/>
                <a:gd name="f31" fmla="*/ f22 1 5458837"/>
                <a:gd name="f32" fmla="*/ f23 1 374005"/>
                <a:gd name="f33" fmla="*/ f24 1 5458837"/>
                <a:gd name="f34" fmla="*/ f25 1 374005"/>
                <a:gd name="f35" fmla="*/ f26 1 5458837"/>
                <a:gd name="f36" fmla="*/ f27 1 5458837"/>
                <a:gd name="f37" fmla="*/ f28 1 374005"/>
                <a:gd name="f38" fmla="*/ f29 1 37400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37400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6840" tIns="86840" rIns="86840" bIns="86840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Oi-zuki			Přímý úder v před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A908F16A-920C-415D-A02C-171B33D28DCE}"/>
                </a:ext>
              </a:extLst>
            </p:cNvPr>
            <p:cNvSpPr/>
            <p:nvPr/>
          </p:nvSpPr>
          <p:spPr>
            <a:xfrm>
              <a:off x="5894963" y="2754968"/>
              <a:ext cx="5458839" cy="374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374005"/>
                <a:gd name="f8" fmla="val 62335"/>
                <a:gd name="f9" fmla="val 27908"/>
                <a:gd name="f10" fmla="val 5396502"/>
                <a:gd name="f11" fmla="val 5430929"/>
                <a:gd name="f12" fmla="val 311670"/>
                <a:gd name="f13" fmla="val 346097"/>
                <a:gd name="f14" fmla="+- 0 0 -90"/>
                <a:gd name="f15" fmla="*/ f3 1 5458837"/>
                <a:gd name="f16" fmla="*/ f4 1 374005"/>
                <a:gd name="f17" fmla="+- f7 0 f5"/>
                <a:gd name="f18" fmla="+- f6 0 f5"/>
                <a:gd name="f19" fmla="*/ f14 f0 1"/>
                <a:gd name="f20" fmla="*/ f18 1 5458837"/>
                <a:gd name="f21" fmla="*/ f17 1 374005"/>
                <a:gd name="f22" fmla="*/ 0 f18 1"/>
                <a:gd name="f23" fmla="*/ 62335 f17 1"/>
                <a:gd name="f24" fmla="*/ 62335 f18 1"/>
                <a:gd name="f25" fmla="*/ 0 f17 1"/>
                <a:gd name="f26" fmla="*/ 5396502 f18 1"/>
                <a:gd name="f27" fmla="*/ 5458837 f18 1"/>
                <a:gd name="f28" fmla="*/ 311670 f17 1"/>
                <a:gd name="f29" fmla="*/ 374005 f17 1"/>
                <a:gd name="f30" fmla="*/ f19 1 f2"/>
                <a:gd name="f31" fmla="*/ f22 1 5458837"/>
                <a:gd name="f32" fmla="*/ f23 1 374005"/>
                <a:gd name="f33" fmla="*/ f24 1 5458837"/>
                <a:gd name="f34" fmla="*/ f25 1 374005"/>
                <a:gd name="f35" fmla="*/ f26 1 5458837"/>
                <a:gd name="f36" fmla="*/ f27 1 5458837"/>
                <a:gd name="f37" fmla="*/ f28 1 374005"/>
                <a:gd name="f38" fmla="*/ f29 1 37400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37400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6840" tIns="86840" rIns="86840" bIns="86840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Gyaku-tsuki		Křížový (opačný) úder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37116F69-CD78-1D80-9BB6-9DA49A7E2331}"/>
                </a:ext>
              </a:extLst>
            </p:cNvPr>
            <p:cNvSpPr/>
            <p:nvPr/>
          </p:nvSpPr>
          <p:spPr>
            <a:xfrm>
              <a:off x="5894963" y="3139446"/>
              <a:ext cx="5458839" cy="374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374005"/>
                <a:gd name="f8" fmla="val 62335"/>
                <a:gd name="f9" fmla="val 27908"/>
                <a:gd name="f10" fmla="val 5396502"/>
                <a:gd name="f11" fmla="val 5430929"/>
                <a:gd name="f12" fmla="val 311670"/>
                <a:gd name="f13" fmla="val 346097"/>
                <a:gd name="f14" fmla="+- 0 0 -90"/>
                <a:gd name="f15" fmla="*/ f3 1 5458837"/>
                <a:gd name="f16" fmla="*/ f4 1 374005"/>
                <a:gd name="f17" fmla="+- f7 0 f5"/>
                <a:gd name="f18" fmla="+- f6 0 f5"/>
                <a:gd name="f19" fmla="*/ f14 f0 1"/>
                <a:gd name="f20" fmla="*/ f18 1 5458837"/>
                <a:gd name="f21" fmla="*/ f17 1 374005"/>
                <a:gd name="f22" fmla="*/ 0 f18 1"/>
                <a:gd name="f23" fmla="*/ 62335 f17 1"/>
                <a:gd name="f24" fmla="*/ 62335 f18 1"/>
                <a:gd name="f25" fmla="*/ 0 f17 1"/>
                <a:gd name="f26" fmla="*/ 5396502 f18 1"/>
                <a:gd name="f27" fmla="*/ 5458837 f18 1"/>
                <a:gd name="f28" fmla="*/ 311670 f17 1"/>
                <a:gd name="f29" fmla="*/ 374005 f17 1"/>
                <a:gd name="f30" fmla="*/ f19 1 f2"/>
                <a:gd name="f31" fmla="*/ f22 1 5458837"/>
                <a:gd name="f32" fmla="*/ f23 1 374005"/>
                <a:gd name="f33" fmla="*/ f24 1 5458837"/>
                <a:gd name="f34" fmla="*/ f25 1 374005"/>
                <a:gd name="f35" fmla="*/ f26 1 5458837"/>
                <a:gd name="f36" fmla="*/ f27 1 5458837"/>
                <a:gd name="f37" fmla="*/ f28 1 374005"/>
                <a:gd name="f38" fmla="*/ f29 1 37400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37400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6840" tIns="86840" rIns="86840" bIns="86840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Age-uke		Blok nahoru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A18ECF69-C986-252E-48B5-76A7AB8231BD}"/>
                </a:ext>
              </a:extLst>
            </p:cNvPr>
            <p:cNvSpPr/>
            <p:nvPr/>
          </p:nvSpPr>
          <p:spPr>
            <a:xfrm>
              <a:off x="5894963" y="3523933"/>
              <a:ext cx="5458839" cy="374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374005"/>
                <a:gd name="f8" fmla="val 62335"/>
                <a:gd name="f9" fmla="val 27908"/>
                <a:gd name="f10" fmla="val 5396502"/>
                <a:gd name="f11" fmla="val 5430929"/>
                <a:gd name="f12" fmla="val 311670"/>
                <a:gd name="f13" fmla="val 346097"/>
                <a:gd name="f14" fmla="+- 0 0 -90"/>
                <a:gd name="f15" fmla="*/ f3 1 5458837"/>
                <a:gd name="f16" fmla="*/ f4 1 374005"/>
                <a:gd name="f17" fmla="+- f7 0 f5"/>
                <a:gd name="f18" fmla="+- f6 0 f5"/>
                <a:gd name="f19" fmla="*/ f14 f0 1"/>
                <a:gd name="f20" fmla="*/ f18 1 5458837"/>
                <a:gd name="f21" fmla="*/ f17 1 374005"/>
                <a:gd name="f22" fmla="*/ 0 f18 1"/>
                <a:gd name="f23" fmla="*/ 62335 f17 1"/>
                <a:gd name="f24" fmla="*/ 62335 f18 1"/>
                <a:gd name="f25" fmla="*/ 0 f17 1"/>
                <a:gd name="f26" fmla="*/ 5396502 f18 1"/>
                <a:gd name="f27" fmla="*/ 5458837 f18 1"/>
                <a:gd name="f28" fmla="*/ 311670 f17 1"/>
                <a:gd name="f29" fmla="*/ 374005 f17 1"/>
                <a:gd name="f30" fmla="*/ f19 1 f2"/>
                <a:gd name="f31" fmla="*/ f22 1 5458837"/>
                <a:gd name="f32" fmla="*/ f23 1 374005"/>
                <a:gd name="f33" fmla="*/ f24 1 5458837"/>
                <a:gd name="f34" fmla="*/ f25 1 374005"/>
                <a:gd name="f35" fmla="*/ f26 1 5458837"/>
                <a:gd name="f36" fmla="*/ f27 1 5458837"/>
                <a:gd name="f37" fmla="*/ f28 1 374005"/>
                <a:gd name="f38" fmla="*/ f29 1 37400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37400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6840" tIns="86840" rIns="86840" bIns="86840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Soto-uke		Blok z venku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80C2B402-2FE5-D9BC-27BD-8D0E9D8F13BD}"/>
                </a:ext>
              </a:extLst>
            </p:cNvPr>
            <p:cNvSpPr/>
            <p:nvPr/>
          </p:nvSpPr>
          <p:spPr>
            <a:xfrm>
              <a:off x="5894963" y="3908410"/>
              <a:ext cx="5458839" cy="374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374005"/>
                <a:gd name="f8" fmla="val 62335"/>
                <a:gd name="f9" fmla="val 27908"/>
                <a:gd name="f10" fmla="val 5396502"/>
                <a:gd name="f11" fmla="val 5430929"/>
                <a:gd name="f12" fmla="val 311670"/>
                <a:gd name="f13" fmla="val 346097"/>
                <a:gd name="f14" fmla="+- 0 0 -90"/>
                <a:gd name="f15" fmla="*/ f3 1 5458837"/>
                <a:gd name="f16" fmla="*/ f4 1 374005"/>
                <a:gd name="f17" fmla="+- f7 0 f5"/>
                <a:gd name="f18" fmla="+- f6 0 f5"/>
                <a:gd name="f19" fmla="*/ f14 f0 1"/>
                <a:gd name="f20" fmla="*/ f18 1 5458837"/>
                <a:gd name="f21" fmla="*/ f17 1 374005"/>
                <a:gd name="f22" fmla="*/ 0 f18 1"/>
                <a:gd name="f23" fmla="*/ 62335 f17 1"/>
                <a:gd name="f24" fmla="*/ 62335 f18 1"/>
                <a:gd name="f25" fmla="*/ 0 f17 1"/>
                <a:gd name="f26" fmla="*/ 5396502 f18 1"/>
                <a:gd name="f27" fmla="*/ 5458837 f18 1"/>
                <a:gd name="f28" fmla="*/ 311670 f17 1"/>
                <a:gd name="f29" fmla="*/ 374005 f17 1"/>
                <a:gd name="f30" fmla="*/ f19 1 f2"/>
                <a:gd name="f31" fmla="*/ f22 1 5458837"/>
                <a:gd name="f32" fmla="*/ f23 1 374005"/>
                <a:gd name="f33" fmla="*/ f24 1 5458837"/>
                <a:gd name="f34" fmla="*/ f25 1 374005"/>
                <a:gd name="f35" fmla="*/ f26 1 5458837"/>
                <a:gd name="f36" fmla="*/ f27 1 5458837"/>
                <a:gd name="f37" fmla="*/ f28 1 374005"/>
                <a:gd name="f38" fmla="*/ f29 1 37400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37400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6840" tIns="86840" rIns="86840" bIns="86840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Uchi-uke		Blok ze vnitř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BF82C083-9B77-5791-4D45-057C97C53F42}"/>
                </a:ext>
              </a:extLst>
            </p:cNvPr>
            <p:cNvSpPr/>
            <p:nvPr/>
          </p:nvSpPr>
          <p:spPr>
            <a:xfrm>
              <a:off x="5894963" y="4292897"/>
              <a:ext cx="5458839" cy="374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374005"/>
                <a:gd name="f8" fmla="val 62335"/>
                <a:gd name="f9" fmla="val 27908"/>
                <a:gd name="f10" fmla="val 5396502"/>
                <a:gd name="f11" fmla="val 5430929"/>
                <a:gd name="f12" fmla="val 311670"/>
                <a:gd name="f13" fmla="val 346097"/>
                <a:gd name="f14" fmla="+- 0 0 -90"/>
                <a:gd name="f15" fmla="*/ f3 1 5458837"/>
                <a:gd name="f16" fmla="*/ f4 1 374005"/>
                <a:gd name="f17" fmla="+- f7 0 f5"/>
                <a:gd name="f18" fmla="+- f6 0 f5"/>
                <a:gd name="f19" fmla="*/ f14 f0 1"/>
                <a:gd name="f20" fmla="*/ f18 1 5458837"/>
                <a:gd name="f21" fmla="*/ f17 1 374005"/>
                <a:gd name="f22" fmla="*/ 0 f18 1"/>
                <a:gd name="f23" fmla="*/ 62335 f17 1"/>
                <a:gd name="f24" fmla="*/ 62335 f18 1"/>
                <a:gd name="f25" fmla="*/ 0 f17 1"/>
                <a:gd name="f26" fmla="*/ 5396502 f18 1"/>
                <a:gd name="f27" fmla="*/ 5458837 f18 1"/>
                <a:gd name="f28" fmla="*/ 311670 f17 1"/>
                <a:gd name="f29" fmla="*/ 374005 f17 1"/>
                <a:gd name="f30" fmla="*/ f19 1 f2"/>
                <a:gd name="f31" fmla="*/ f22 1 5458837"/>
                <a:gd name="f32" fmla="*/ f23 1 374005"/>
                <a:gd name="f33" fmla="*/ f24 1 5458837"/>
                <a:gd name="f34" fmla="*/ f25 1 374005"/>
                <a:gd name="f35" fmla="*/ f26 1 5458837"/>
                <a:gd name="f36" fmla="*/ f27 1 5458837"/>
                <a:gd name="f37" fmla="*/ f28 1 374005"/>
                <a:gd name="f38" fmla="*/ f29 1 37400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37400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6840" tIns="86840" rIns="86840" bIns="86840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Gedan-barai		Dolní blok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9DBA82B4-BC88-3E93-3812-90A5E0F21B94}"/>
                </a:ext>
              </a:extLst>
            </p:cNvPr>
            <p:cNvSpPr/>
            <p:nvPr/>
          </p:nvSpPr>
          <p:spPr>
            <a:xfrm>
              <a:off x="5894963" y="4677375"/>
              <a:ext cx="5458839" cy="374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374005"/>
                <a:gd name="f8" fmla="val 62335"/>
                <a:gd name="f9" fmla="val 27908"/>
                <a:gd name="f10" fmla="val 5396502"/>
                <a:gd name="f11" fmla="val 5430929"/>
                <a:gd name="f12" fmla="val 311670"/>
                <a:gd name="f13" fmla="val 346097"/>
                <a:gd name="f14" fmla="+- 0 0 -90"/>
                <a:gd name="f15" fmla="*/ f3 1 5458837"/>
                <a:gd name="f16" fmla="*/ f4 1 374005"/>
                <a:gd name="f17" fmla="+- f7 0 f5"/>
                <a:gd name="f18" fmla="+- f6 0 f5"/>
                <a:gd name="f19" fmla="*/ f14 f0 1"/>
                <a:gd name="f20" fmla="*/ f18 1 5458837"/>
                <a:gd name="f21" fmla="*/ f17 1 374005"/>
                <a:gd name="f22" fmla="*/ 0 f18 1"/>
                <a:gd name="f23" fmla="*/ 62335 f17 1"/>
                <a:gd name="f24" fmla="*/ 62335 f18 1"/>
                <a:gd name="f25" fmla="*/ 0 f17 1"/>
                <a:gd name="f26" fmla="*/ 5396502 f18 1"/>
                <a:gd name="f27" fmla="*/ 5458837 f18 1"/>
                <a:gd name="f28" fmla="*/ 311670 f17 1"/>
                <a:gd name="f29" fmla="*/ 374005 f17 1"/>
                <a:gd name="f30" fmla="*/ f19 1 f2"/>
                <a:gd name="f31" fmla="*/ f22 1 5458837"/>
                <a:gd name="f32" fmla="*/ f23 1 374005"/>
                <a:gd name="f33" fmla="*/ f24 1 5458837"/>
                <a:gd name="f34" fmla="*/ f25 1 374005"/>
                <a:gd name="f35" fmla="*/ f26 1 5458837"/>
                <a:gd name="f36" fmla="*/ f27 1 5458837"/>
                <a:gd name="f37" fmla="*/ f28 1 374005"/>
                <a:gd name="f38" fmla="*/ f29 1 37400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37400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6840" tIns="86840" rIns="86840" bIns="86840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Shuto-uke		Blok hranou ruky	</a:t>
              </a:r>
              <a:r>
                <a:rPr lang="cs-CZ" sz="5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	</a:t>
              </a:r>
              <a:endParaRPr lang="en-US" sz="5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26">
            <a:extLst>
              <a:ext uri="{FF2B5EF4-FFF2-40B4-BE49-F238E27FC236}">
                <a16:creationId xmlns:a16="http://schemas.microsoft.com/office/drawing/2014/main" id="{C6E897C4-7D3B-B6BC-BE24-6D11B27A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Arc 5128">
            <a:extLst>
              <a:ext uri="{FF2B5EF4-FFF2-40B4-BE49-F238E27FC236}">
                <a16:creationId xmlns:a16="http://schemas.microsoft.com/office/drawing/2014/main" id="{BDC9C799-C6EA-43DB-4BB7-7FCA7CEF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rot="3967212" flipH="1">
            <a:off x="8631343" y="490532"/>
            <a:ext cx="2987902" cy="298790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150"/>
              <a:gd name="f11" fmla="val 270"/>
              <a:gd name="f12" fmla="+- 0 0 -240"/>
              <a:gd name="f13" fmla="+- 0 0 -210"/>
              <a:gd name="f14" fmla="+- 0 0 -180"/>
              <a:gd name="f15" fmla="abs f4"/>
              <a:gd name="f16" fmla="abs f5"/>
              <a:gd name="f17" fmla="abs f6"/>
              <a:gd name="f18" fmla="+- 0 0 f10"/>
              <a:gd name="f19" fmla="+- 0 0 f11"/>
              <a:gd name="f20" fmla="*/ f12 f0 1"/>
              <a:gd name="f21" fmla="*/ f13 f0 1"/>
              <a:gd name="f22" fmla="*/ f14 f0 1"/>
              <a:gd name="f23" fmla="?: f15 f4 1"/>
              <a:gd name="f24" fmla="?: f16 f5 1"/>
              <a:gd name="f25" fmla="?: f17 f6 1"/>
              <a:gd name="f26" fmla="*/ f18 f0 1"/>
              <a:gd name="f27" fmla="*/ f19 f0 1"/>
              <a:gd name="f28" fmla="*/ f20 1 f3"/>
              <a:gd name="f29" fmla="*/ f21 1 f3"/>
              <a:gd name="f30" fmla="*/ f22 1 f3"/>
              <a:gd name="f31" fmla="*/ f23 1 21600"/>
              <a:gd name="f32" fmla="*/ f24 1 21600"/>
              <a:gd name="f33" fmla="*/ 21600 f23 1"/>
              <a:gd name="f34" fmla="*/ 21600 f24 1"/>
              <a:gd name="f35" fmla="*/ f26 1 f3"/>
              <a:gd name="f36" fmla="*/ f27 1 f3"/>
              <a:gd name="f37" fmla="+- f28 0 f1"/>
              <a:gd name="f38" fmla="+- f29 0 f1"/>
              <a:gd name="f39" fmla="+- f30 0 f1"/>
              <a:gd name="f40" fmla="min f32 f31"/>
              <a:gd name="f41" fmla="*/ f33 1 f25"/>
              <a:gd name="f42" fmla="*/ f34 1 f25"/>
              <a:gd name="f43" fmla="+- f35 0 f1"/>
              <a:gd name="f44" fmla="+- f36 0 f1"/>
              <a:gd name="f45" fmla="val f41"/>
              <a:gd name="f46" fmla="val f42"/>
              <a:gd name="f47" fmla="+- 0 0 f43"/>
              <a:gd name="f48" fmla="+- 0 0 f44"/>
              <a:gd name="f49" fmla="+- f46 0 f7"/>
              <a:gd name="f50" fmla="+- f45 0 f7"/>
              <a:gd name="f51" fmla="+- f48 0 f47"/>
              <a:gd name="f52" fmla="+- f47 f1 0"/>
              <a:gd name="f53" fmla="+- f48 f1 0"/>
              <a:gd name="f54" fmla="+- 21600000 0 f47"/>
              <a:gd name="f55" fmla="+- f1 0 f47"/>
              <a:gd name="f56" fmla="+- 27000000 0 f47"/>
              <a:gd name="f57" fmla="+- f0 0 f47"/>
              <a:gd name="f58" fmla="+- 32400000 0 f47"/>
              <a:gd name="f59" fmla="+- f2 0 f47"/>
              <a:gd name="f60" fmla="+- 37800000 0 f47"/>
              <a:gd name="f61" fmla="*/ f49 1 2"/>
              <a:gd name="f62" fmla="*/ f50 1 2"/>
              <a:gd name="f63" fmla="+- f51 21600000 0"/>
              <a:gd name="f64" fmla="?: f55 f55 f56"/>
              <a:gd name="f65" fmla="?: f57 f57 f58"/>
              <a:gd name="f66" fmla="?: f59 f59 f60"/>
              <a:gd name="f67" fmla="*/ f52 f8 1"/>
              <a:gd name="f68" fmla="*/ f53 f8 1"/>
              <a:gd name="f69" fmla="+- f7 f61 0"/>
              <a:gd name="f70" fmla="+- f7 f62 0"/>
              <a:gd name="f71" fmla="?: f51 f51 f63"/>
              <a:gd name="f72" fmla="*/ f67 1 f0"/>
              <a:gd name="f73" fmla="*/ f68 1 f0"/>
              <a:gd name="f74" fmla="*/ f62 f40 1"/>
              <a:gd name="f75" fmla="*/ f61 f40 1"/>
              <a:gd name="f76" fmla="+- f71 0 f54"/>
              <a:gd name="f77" fmla="+- f71 0 f64"/>
              <a:gd name="f78" fmla="+- f71 0 f65"/>
              <a:gd name="f79" fmla="+- f71 0 f66"/>
              <a:gd name="f80" fmla="+- 0 0 f72"/>
              <a:gd name="f81" fmla="+- 0 0 f73"/>
              <a:gd name="f82" fmla="*/ f70 f40 1"/>
              <a:gd name="f83" fmla="*/ f69 f40 1"/>
              <a:gd name="f84" fmla="+- 0 0 f80"/>
              <a:gd name="f85" fmla="+- 0 0 f81"/>
              <a:gd name="f86" fmla="*/ f84 f0 1"/>
              <a:gd name="f87" fmla="*/ f85 f0 1"/>
              <a:gd name="f88" fmla="*/ f86 1 f8"/>
              <a:gd name="f89" fmla="*/ f87 1 f8"/>
              <a:gd name="f90" fmla="+- f88 0 f1"/>
              <a:gd name="f91" fmla="+- f89 0 f1"/>
              <a:gd name="f92" fmla="sin 1 f90"/>
              <a:gd name="f93" fmla="cos 1 f90"/>
              <a:gd name="f94" fmla="sin 1 f91"/>
              <a:gd name="f95" fmla="cos 1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+- 0 0 f99"/>
              <a:gd name="f104" fmla="val f100"/>
              <a:gd name="f105" fmla="val f101"/>
              <a:gd name="f106" fmla="val f102"/>
              <a:gd name="f107" fmla="val f103"/>
              <a:gd name="f108" fmla="*/ f104 f62 1"/>
              <a:gd name="f109" fmla="*/ f105 f61 1"/>
              <a:gd name="f110" fmla="*/ f106 f62 1"/>
              <a:gd name="f111" fmla="*/ f107 f61 1"/>
              <a:gd name="f112" fmla="+- 0 0 f109"/>
              <a:gd name="f113" fmla="+- 0 0 f108"/>
              <a:gd name="f114" fmla="+- 0 0 f111"/>
              <a:gd name="f115" fmla="+- 0 0 f110"/>
              <a:gd name="f116" fmla="+- 0 0 f112"/>
              <a:gd name="f117" fmla="+- 0 0 f113"/>
              <a:gd name="f118" fmla="+- 0 0 f114"/>
              <a:gd name="f119" fmla="+- 0 0 f115"/>
              <a:gd name="f120" fmla="at2 f116 f117"/>
              <a:gd name="f121" fmla="at2 f118 f119"/>
              <a:gd name="f122" fmla="+- f120 f1 0"/>
              <a:gd name="f123" fmla="+- f121 f1 0"/>
              <a:gd name="f124" fmla="*/ f122 f8 1"/>
              <a:gd name="f125" fmla="*/ f123 f8 1"/>
              <a:gd name="f126" fmla="*/ f124 1 f0"/>
              <a:gd name="f127" fmla="*/ f125 1 f0"/>
              <a:gd name="f128" fmla="+- 0 0 f126"/>
              <a:gd name="f129" fmla="+- 0 0 f127"/>
              <a:gd name="f130" fmla="val f128"/>
              <a:gd name="f131" fmla="val f129"/>
              <a:gd name="f132" fmla="+- 0 0 f130"/>
              <a:gd name="f133" fmla="+- 0 0 f131"/>
              <a:gd name="f134" fmla="*/ f132 f0 1"/>
              <a:gd name="f135" fmla="*/ f133 f0 1"/>
              <a:gd name="f136" fmla="*/ f134 1 f8"/>
              <a:gd name="f137" fmla="*/ f135 1 f8"/>
              <a:gd name="f138" fmla="+- f136 0 f1"/>
              <a:gd name="f139" fmla="+- f137 0 f1"/>
              <a:gd name="f140" fmla="+- f138 f1 0"/>
              <a:gd name="f141" fmla="+- f139 f1 0"/>
              <a:gd name="f142" fmla="*/ f140 f8 1"/>
              <a:gd name="f143" fmla="*/ f141 f8 1"/>
              <a:gd name="f144" fmla="*/ f142 1 f0"/>
              <a:gd name="f145" fmla="*/ f143 1 f0"/>
              <a:gd name="f146" fmla="+- 0 0 f144"/>
              <a:gd name="f147" fmla="+- 0 0 f145"/>
              <a:gd name="f148" fmla="+- 0 0 f146"/>
              <a:gd name="f149" fmla="+- 0 0 f147"/>
              <a:gd name="f150" fmla="*/ f148 f0 1"/>
              <a:gd name="f151" fmla="*/ f149 f0 1"/>
              <a:gd name="f152" fmla="*/ f150 1 f8"/>
              <a:gd name="f153" fmla="*/ f151 1 f8"/>
              <a:gd name="f154" fmla="+- f152 0 f1"/>
              <a:gd name="f155" fmla="+- f153 0 f1"/>
              <a:gd name="f156" fmla="cos 1 f154"/>
              <a:gd name="f157" fmla="sin 1 f154"/>
              <a:gd name="f158" fmla="cos 1 f155"/>
              <a:gd name="f159" fmla="sin 1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+- 0 0 f163"/>
              <a:gd name="f168" fmla="val f164"/>
              <a:gd name="f169" fmla="val f165"/>
              <a:gd name="f170" fmla="val f166"/>
              <a:gd name="f171" fmla="val f167"/>
              <a:gd name="f172" fmla="+- 0 0 f168"/>
              <a:gd name="f173" fmla="+- 0 0 f169"/>
              <a:gd name="f174" fmla="+- 0 0 f170"/>
              <a:gd name="f175" fmla="+- 0 0 f171"/>
              <a:gd name="f176" fmla="*/ f9 f172 1"/>
              <a:gd name="f177" fmla="*/ f9 f173 1"/>
              <a:gd name="f178" fmla="*/ f9 f174 1"/>
              <a:gd name="f179" fmla="*/ f9 f175 1"/>
              <a:gd name="f180" fmla="*/ f176 f62 1"/>
              <a:gd name="f181" fmla="*/ f177 f61 1"/>
              <a:gd name="f182" fmla="*/ f178 f62 1"/>
              <a:gd name="f183" fmla="*/ f179 f61 1"/>
              <a:gd name="f184" fmla="+- f70 f180 0"/>
              <a:gd name="f185" fmla="+- f69 f181 0"/>
              <a:gd name="f186" fmla="+- f70 f182 0"/>
              <a:gd name="f187" fmla="+- f69 f183 0"/>
              <a:gd name="f188" fmla="max f184 f186"/>
              <a:gd name="f189" fmla="max f185 f187"/>
              <a:gd name="f190" fmla="min f184 f186"/>
              <a:gd name="f191" fmla="min f185 f187"/>
              <a:gd name="f192" fmla="*/ f184 f40 1"/>
              <a:gd name="f193" fmla="*/ f185 f40 1"/>
              <a:gd name="f194" fmla="*/ f186 f40 1"/>
              <a:gd name="f195" fmla="*/ f187 f40 1"/>
              <a:gd name="f196" fmla="?: f76 f45 f188"/>
              <a:gd name="f197" fmla="?: f77 f46 f189"/>
              <a:gd name="f198" fmla="?: f78 f7 f190"/>
              <a:gd name="f199" fmla="?: f79 f7 f191"/>
              <a:gd name="f200" fmla="*/ f198 f40 1"/>
              <a:gd name="f201" fmla="*/ f199 f40 1"/>
              <a:gd name="f202" fmla="*/ f196 f40 1"/>
              <a:gd name="f203" fmla="*/ f197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192" y="f193"/>
              </a:cxn>
              <a:cxn ang="f38">
                <a:pos x="f82" y="f83"/>
              </a:cxn>
              <a:cxn ang="f39">
                <a:pos x="f194" y="f195"/>
              </a:cxn>
            </a:cxnLst>
            <a:rect l="f200" t="f201" r="f202" b="f203"/>
            <a:pathLst>
              <a:path stroke="0">
                <a:moveTo>
                  <a:pt x="f192" y="f193"/>
                </a:moveTo>
                <a:arcTo wR="f74" hR="f75" stAng="f47" swAng="f71"/>
                <a:lnTo>
                  <a:pt x="f82" y="f83"/>
                </a:lnTo>
                <a:close/>
              </a:path>
              <a:path fill="none">
                <a:moveTo>
                  <a:pt x="f192" y="f193"/>
                </a:moveTo>
                <a:arcTo wR="f74" hR="f75" stAng="f47" swAng="f71"/>
              </a:path>
            </a:pathLst>
          </a:custGeom>
          <a:noFill/>
          <a:ln w="127001" cap="rnd">
            <a:solidFill>
              <a:srgbClr val="0F9ED5"/>
            </a:solidFill>
            <a:custDash>
              <a:ds d="800000" sp="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9A1AEDD-1A3D-C795-A147-91A8845DDF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4963" y="479493"/>
            <a:ext cx="5458839" cy="1325559"/>
          </a:xfrm>
        </p:spPr>
        <p:txBody>
          <a:bodyPr/>
          <a:lstStyle/>
          <a:p>
            <a:pPr lvl="0"/>
            <a:r>
              <a:rPr lang="cs-CZ"/>
              <a:t>Kopy (Geri)</a:t>
            </a:r>
          </a:p>
        </p:txBody>
      </p:sp>
      <p:sp>
        <p:nvSpPr>
          <p:cNvPr id="5" name="Freeform: Shape 5130">
            <a:extLst>
              <a:ext uri="{FF2B5EF4-FFF2-40B4-BE49-F238E27FC236}">
                <a16:creationId xmlns:a16="http://schemas.microsoft.com/office/drawing/2014/main" id="{42A86561-2126-7C69-A575-CA5927B8E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flipH="1">
            <a:off x="0" y="5486400"/>
            <a:ext cx="2672864" cy="1371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72863"/>
              <a:gd name="f7" fmla="val 1371600"/>
              <a:gd name="f8" fmla="val 1721734"/>
              <a:gd name="f9" fmla="val 2026863"/>
              <a:gd name="f10" fmla="val 2313937"/>
              <a:gd name="f11" fmla="val 77299"/>
              <a:gd name="f12" fmla="val 2564444"/>
              <a:gd name="f13" fmla="val 213382"/>
              <a:gd name="f14" fmla="val 279248"/>
              <a:gd name="f15" fmla="val 33268"/>
              <a:gd name="f16" fmla="val 1242216"/>
              <a:gd name="f17" fmla="val 257110"/>
              <a:gd name="f18" fmla="val 522539"/>
              <a:gd name="f19" fmla="val 928399"/>
              <a:gd name="f20" fmla="+- 0 0 -90"/>
              <a:gd name="f21" fmla="*/ f3 1 2672863"/>
              <a:gd name="f22" fmla="*/ f4 1 1371600"/>
              <a:gd name="f23" fmla="+- f7 0 f5"/>
              <a:gd name="f24" fmla="+- f6 0 f5"/>
              <a:gd name="f25" fmla="*/ f20 f0 1"/>
              <a:gd name="f26" fmla="*/ f24 1 2672863"/>
              <a:gd name="f27" fmla="*/ f23 1 1371600"/>
              <a:gd name="f28" fmla="*/ 1721734 f24 1"/>
              <a:gd name="f29" fmla="*/ 0 f23 1"/>
              <a:gd name="f30" fmla="*/ 2564444 f24 1"/>
              <a:gd name="f31" fmla="*/ 213382 f23 1"/>
              <a:gd name="f32" fmla="*/ 2672863 f24 1"/>
              <a:gd name="f33" fmla="*/ 279248 f23 1"/>
              <a:gd name="f34" fmla="*/ 1371600 f23 1"/>
              <a:gd name="f35" fmla="*/ 0 f24 1"/>
              <a:gd name="f36" fmla="*/ 33268 f24 1"/>
              <a:gd name="f37" fmla="*/ 1242216 f23 1"/>
              <a:gd name="f38" fmla="*/ f25 1 f2"/>
              <a:gd name="f39" fmla="*/ f28 1 2672863"/>
              <a:gd name="f40" fmla="*/ f29 1 1371600"/>
              <a:gd name="f41" fmla="*/ f30 1 2672863"/>
              <a:gd name="f42" fmla="*/ f31 1 1371600"/>
              <a:gd name="f43" fmla="*/ f32 1 2672863"/>
              <a:gd name="f44" fmla="*/ f33 1 1371600"/>
              <a:gd name="f45" fmla="*/ f34 1 1371600"/>
              <a:gd name="f46" fmla="*/ f35 1 2672863"/>
              <a:gd name="f47" fmla="*/ f36 1 2672863"/>
              <a:gd name="f48" fmla="*/ f37 1 1371600"/>
              <a:gd name="f49" fmla="*/ f5 1 f26"/>
              <a:gd name="f50" fmla="*/ f6 1 f26"/>
              <a:gd name="f51" fmla="*/ f5 1 f27"/>
              <a:gd name="f52" fmla="*/ f7 1 f27"/>
              <a:gd name="f53" fmla="+- f38 0 f1"/>
              <a:gd name="f54" fmla="*/ f39 1 f26"/>
              <a:gd name="f55" fmla="*/ f40 1 f27"/>
              <a:gd name="f56" fmla="*/ f41 1 f26"/>
              <a:gd name="f57" fmla="*/ f42 1 f27"/>
              <a:gd name="f58" fmla="*/ f43 1 f26"/>
              <a:gd name="f59" fmla="*/ f44 1 f27"/>
              <a:gd name="f60" fmla="*/ f45 1 f27"/>
              <a:gd name="f61" fmla="*/ f46 1 f26"/>
              <a:gd name="f62" fmla="*/ f47 1 f26"/>
              <a:gd name="f63" fmla="*/ f48 1 f27"/>
              <a:gd name="f64" fmla="*/ f49 f21 1"/>
              <a:gd name="f65" fmla="*/ f50 f21 1"/>
              <a:gd name="f66" fmla="*/ f52 f22 1"/>
              <a:gd name="f67" fmla="*/ f51 f22 1"/>
              <a:gd name="f68" fmla="*/ f54 f21 1"/>
              <a:gd name="f69" fmla="*/ f55 f22 1"/>
              <a:gd name="f70" fmla="*/ f56 f21 1"/>
              <a:gd name="f71" fmla="*/ f57 f22 1"/>
              <a:gd name="f72" fmla="*/ f58 f21 1"/>
              <a:gd name="f73" fmla="*/ f59 f22 1"/>
              <a:gd name="f74" fmla="*/ f60 f22 1"/>
              <a:gd name="f75" fmla="*/ f61 f21 1"/>
              <a:gd name="f76" fmla="*/ f62 f21 1"/>
              <a:gd name="f77" fmla="*/ f6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68" y="f69"/>
              </a:cxn>
              <a:cxn ang="f53">
                <a:pos x="f70" y="f71"/>
              </a:cxn>
              <a:cxn ang="f53">
                <a:pos x="f72" y="f73"/>
              </a:cxn>
              <a:cxn ang="f53">
                <a:pos x="f72" y="f74"/>
              </a:cxn>
              <a:cxn ang="f53">
                <a:pos x="f75" y="f74"/>
              </a:cxn>
              <a:cxn ang="f53">
                <a:pos x="f76" y="f77"/>
              </a:cxn>
              <a:cxn ang="f53">
                <a:pos x="f68" y="f69"/>
              </a:cxn>
            </a:cxnLst>
            <a:rect l="f64" t="f67" r="f65" b="f66"/>
            <a:pathLst>
              <a:path w="2672863" h="1371600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lnTo>
                  <a:pt x="f6" y="f14"/>
                </a:lnTo>
                <a:lnTo>
                  <a:pt x="f6" y="f7"/>
                </a:lnTo>
                <a:lnTo>
                  <a:pt x="f5" y="f7"/>
                </a:lnTo>
                <a:lnTo>
                  <a:pt x="f15" y="f16"/>
                </a:lnTo>
                <a:cubicBezTo>
                  <a:pt x="f17" y="f18"/>
                  <a:pt x="f19" y="f5"/>
                  <a:pt x="f8" y="f5"/>
                </a:cubicBezTo>
                <a:close/>
              </a:path>
            </a:pathLst>
          </a:custGeom>
          <a:solidFill>
            <a:srgbClr val="0F9E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6" name="Picture 2" descr="G-BIOMECH: Biomechanical Analysis of Mae Geri">
            <a:extLst>
              <a:ext uri="{FF2B5EF4-FFF2-40B4-BE49-F238E27FC236}">
                <a16:creationId xmlns:a16="http://schemas.microsoft.com/office/drawing/2014/main" id="{6F05BA55-3964-81A6-994D-101664CBE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570527"/>
            <a:ext cx="4777383" cy="354720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7" name="Zástupný obsah 2">
            <a:extLst>
              <a:ext uri="{FF2B5EF4-FFF2-40B4-BE49-F238E27FC236}">
                <a16:creationId xmlns:a16="http://schemas.microsoft.com/office/drawing/2014/main" id="{850FD966-A372-8F9E-122A-5E9C17D6CEB1}"/>
              </a:ext>
            </a:extLst>
          </p:cNvPr>
          <p:cNvGrpSpPr/>
          <p:nvPr/>
        </p:nvGrpSpPr>
        <p:grpSpPr>
          <a:xfrm>
            <a:off x="5894963" y="2005736"/>
            <a:ext cx="5458839" cy="3159443"/>
            <a:chOff x="5894963" y="2005736"/>
            <a:chExt cx="5458839" cy="3159443"/>
          </a:xfrm>
        </p:grpSpPr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9DAC75B1-B038-35CA-E4B1-8EF82A627BA7}"/>
                </a:ext>
              </a:extLst>
            </p:cNvPr>
            <p:cNvSpPr/>
            <p:nvPr/>
          </p:nvSpPr>
          <p:spPr>
            <a:xfrm>
              <a:off x="5894963" y="2005736"/>
              <a:ext cx="5458839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434070"/>
                <a:gd name="f8" fmla="val 72346"/>
                <a:gd name="f9" fmla="val 32390"/>
                <a:gd name="f10" fmla="val 5386491"/>
                <a:gd name="f11" fmla="val 5426447"/>
                <a:gd name="f12" fmla="val 361724"/>
                <a:gd name="f13" fmla="val 401680"/>
                <a:gd name="f14" fmla="+- 0 0 -90"/>
                <a:gd name="f15" fmla="*/ f3 1 5458837"/>
                <a:gd name="f16" fmla="*/ f4 1 434070"/>
                <a:gd name="f17" fmla="+- f7 0 f5"/>
                <a:gd name="f18" fmla="+- f6 0 f5"/>
                <a:gd name="f19" fmla="*/ f14 f0 1"/>
                <a:gd name="f20" fmla="*/ f18 1 5458837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5386491 f18 1"/>
                <a:gd name="f27" fmla="*/ 5458837 f18 1"/>
                <a:gd name="f28" fmla="*/ 361724 f17 1"/>
                <a:gd name="f29" fmla="*/ 434070 f17 1"/>
                <a:gd name="f30" fmla="*/ f19 1 f2"/>
                <a:gd name="f31" fmla="*/ f22 1 5458837"/>
                <a:gd name="f32" fmla="*/ f23 1 434070"/>
                <a:gd name="f33" fmla="*/ f24 1 5458837"/>
                <a:gd name="f34" fmla="*/ f25 1 434070"/>
                <a:gd name="f35" fmla="*/ f26 1 5458837"/>
                <a:gd name="f36" fmla="*/ f27 1 5458837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400" b="1" i="0" u="sng" strike="noStrike" kern="1200" cap="none" spc="0" baseline="0">
                  <a:solidFill>
                    <a:srgbClr val="E97132"/>
                  </a:solidFill>
                  <a:uFillTx/>
                  <a:latin typeface="Aptos"/>
                </a:rPr>
                <a:t>Japosnky</a:t>
              </a: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			</a:t>
              </a:r>
              <a:r>
                <a:rPr lang="cs-CZ" sz="2400" b="1" i="0" u="sng" strike="noStrike" kern="1200" cap="none" spc="0" baseline="0">
                  <a:solidFill>
                    <a:srgbClr val="E97132"/>
                  </a:solidFill>
                  <a:uFillTx/>
                  <a:latin typeface="Aptos"/>
                </a:rPr>
                <a:t>Česky</a:t>
              </a:r>
              <a:endParaRPr lang="en-US" sz="1800" b="1" i="0" u="sng" strike="noStrike" kern="1200" cap="none" spc="0" baseline="0">
                <a:solidFill>
                  <a:srgbClr val="E97132"/>
                </a:solidFill>
                <a:uFillTx/>
                <a:latin typeface="Aptos"/>
              </a:endParaRPr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2EFB2A80-8A0C-1F2F-865C-8F02DC9853DF}"/>
                </a:ext>
              </a:extLst>
            </p:cNvPr>
            <p:cNvSpPr/>
            <p:nvPr/>
          </p:nvSpPr>
          <p:spPr>
            <a:xfrm>
              <a:off x="5894963" y="2459964"/>
              <a:ext cx="5458839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434070"/>
                <a:gd name="f8" fmla="val 72346"/>
                <a:gd name="f9" fmla="val 32390"/>
                <a:gd name="f10" fmla="val 5386491"/>
                <a:gd name="f11" fmla="val 5426447"/>
                <a:gd name="f12" fmla="val 361724"/>
                <a:gd name="f13" fmla="val 401680"/>
                <a:gd name="f14" fmla="+- 0 0 -90"/>
                <a:gd name="f15" fmla="*/ f3 1 5458837"/>
                <a:gd name="f16" fmla="*/ f4 1 434070"/>
                <a:gd name="f17" fmla="+- f7 0 f5"/>
                <a:gd name="f18" fmla="+- f6 0 f5"/>
                <a:gd name="f19" fmla="*/ f14 f0 1"/>
                <a:gd name="f20" fmla="*/ f18 1 5458837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5386491 f18 1"/>
                <a:gd name="f27" fmla="*/ 5458837 f18 1"/>
                <a:gd name="f28" fmla="*/ 361724 f17 1"/>
                <a:gd name="f29" fmla="*/ 434070 f17 1"/>
                <a:gd name="f30" fmla="*/ f19 1 f2"/>
                <a:gd name="f31" fmla="*/ f22 1 5458837"/>
                <a:gd name="f32" fmla="*/ f23 1 434070"/>
                <a:gd name="f33" fmla="*/ f24 1 5458837"/>
                <a:gd name="f34" fmla="*/ f25 1 434070"/>
                <a:gd name="f35" fmla="*/ f26 1 5458837"/>
                <a:gd name="f36" fmla="*/ f27 1 5458837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Mae-geri			Přední kop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40B87847-0C57-67DE-FFC6-D72934C43F3A}"/>
                </a:ext>
              </a:extLst>
            </p:cNvPr>
            <p:cNvSpPr/>
            <p:nvPr/>
          </p:nvSpPr>
          <p:spPr>
            <a:xfrm>
              <a:off x="5894963" y="2914192"/>
              <a:ext cx="5458839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434070"/>
                <a:gd name="f8" fmla="val 72346"/>
                <a:gd name="f9" fmla="val 32390"/>
                <a:gd name="f10" fmla="val 5386491"/>
                <a:gd name="f11" fmla="val 5426447"/>
                <a:gd name="f12" fmla="val 361724"/>
                <a:gd name="f13" fmla="val 401680"/>
                <a:gd name="f14" fmla="+- 0 0 -90"/>
                <a:gd name="f15" fmla="*/ f3 1 5458837"/>
                <a:gd name="f16" fmla="*/ f4 1 434070"/>
                <a:gd name="f17" fmla="+- f7 0 f5"/>
                <a:gd name="f18" fmla="+- f6 0 f5"/>
                <a:gd name="f19" fmla="*/ f14 f0 1"/>
                <a:gd name="f20" fmla="*/ f18 1 5458837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5386491 f18 1"/>
                <a:gd name="f27" fmla="*/ 5458837 f18 1"/>
                <a:gd name="f28" fmla="*/ 361724 f17 1"/>
                <a:gd name="f29" fmla="*/ 434070 f17 1"/>
                <a:gd name="f30" fmla="*/ f19 1 f2"/>
                <a:gd name="f31" fmla="*/ f22 1 5458837"/>
                <a:gd name="f32" fmla="*/ f23 1 434070"/>
                <a:gd name="f33" fmla="*/ f24 1 5458837"/>
                <a:gd name="f34" fmla="*/ f25 1 434070"/>
                <a:gd name="f35" fmla="*/ f26 1 5458837"/>
                <a:gd name="f36" fmla="*/ f27 1 5458837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Yoko-geri</a:t>
              </a:r>
              <a:r>
                <a:rPr lang="cs-CZ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Aptos"/>
                </a:rPr>
                <a:t>			Boční kop</a:t>
              </a:r>
              <a:endPara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6B618B44-3130-DD07-F5CD-55CB6742AFE2}"/>
                </a:ext>
              </a:extLst>
            </p:cNvPr>
            <p:cNvSpPr/>
            <p:nvPr/>
          </p:nvSpPr>
          <p:spPr>
            <a:xfrm>
              <a:off x="5894963" y="3368421"/>
              <a:ext cx="5458839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434070"/>
                <a:gd name="f8" fmla="val 72346"/>
                <a:gd name="f9" fmla="val 32390"/>
                <a:gd name="f10" fmla="val 5386491"/>
                <a:gd name="f11" fmla="val 5426447"/>
                <a:gd name="f12" fmla="val 361724"/>
                <a:gd name="f13" fmla="val 401680"/>
                <a:gd name="f14" fmla="+- 0 0 -90"/>
                <a:gd name="f15" fmla="*/ f3 1 5458837"/>
                <a:gd name="f16" fmla="*/ f4 1 434070"/>
                <a:gd name="f17" fmla="+- f7 0 f5"/>
                <a:gd name="f18" fmla="+- f6 0 f5"/>
                <a:gd name="f19" fmla="*/ f14 f0 1"/>
                <a:gd name="f20" fmla="*/ f18 1 5458837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5386491 f18 1"/>
                <a:gd name="f27" fmla="*/ 5458837 f18 1"/>
                <a:gd name="f28" fmla="*/ 361724 f17 1"/>
                <a:gd name="f29" fmla="*/ 434070 f17 1"/>
                <a:gd name="f30" fmla="*/ f19 1 f2"/>
                <a:gd name="f31" fmla="*/ f22 1 5458837"/>
                <a:gd name="f32" fmla="*/ f23 1 434070"/>
                <a:gd name="f33" fmla="*/ f24 1 5458837"/>
                <a:gd name="f34" fmla="*/ f25 1 434070"/>
                <a:gd name="f35" fmla="*/ f26 1 5458837"/>
                <a:gd name="f36" fmla="*/ f27 1 5458837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Mawashi-geri			Obloukový kop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DD31EE52-13A9-EA5D-B733-E9ED3427654A}"/>
                </a:ext>
              </a:extLst>
            </p:cNvPr>
            <p:cNvSpPr/>
            <p:nvPr/>
          </p:nvSpPr>
          <p:spPr>
            <a:xfrm>
              <a:off x="5894963" y="3822658"/>
              <a:ext cx="5458839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434070"/>
                <a:gd name="f8" fmla="val 72346"/>
                <a:gd name="f9" fmla="val 32390"/>
                <a:gd name="f10" fmla="val 5386491"/>
                <a:gd name="f11" fmla="val 5426447"/>
                <a:gd name="f12" fmla="val 361724"/>
                <a:gd name="f13" fmla="val 401680"/>
                <a:gd name="f14" fmla="+- 0 0 -90"/>
                <a:gd name="f15" fmla="*/ f3 1 5458837"/>
                <a:gd name="f16" fmla="*/ f4 1 434070"/>
                <a:gd name="f17" fmla="+- f7 0 f5"/>
                <a:gd name="f18" fmla="+- f6 0 f5"/>
                <a:gd name="f19" fmla="*/ f14 f0 1"/>
                <a:gd name="f20" fmla="*/ f18 1 5458837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5386491 f18 1"/>
                <a:gd name="f27" fmla="*/ 5458837 f18 1"/>
                <a:gd name="f28" fmla="*/ 361724 f17 1"/>
                <a:gd name="f29" fmla="*/ 434070 f17 1"/>
                <a:gd name="f30" fmla="*/ f19 1 f2"/>
                <a:gd name="f31" fmla="*/ f22 1 5458837"/>
                <a:gd name="f32" fmla="*/ f23 1 434070"/>
                <a:gd name="f33" fmla="*/ f24 1 5458837"/>
                <a:gd name="f34" fmla="*/ f25 1 434070"/>
                <a:gd name="f35" fmla="*/ f26 1 5458837"/>
                <a:gd name="f36" fmla="*/ f27 1 5458837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Ushiro-geri			Zadní kop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7ED1A794-5B6E-4F58-EEB7-79EFCBAD1DC2}"/>
                </a:ext>
              </a:extLst>
            </p:cNvPr>
            <p:cNvSpPr/>
            <p:nvPr/>
          </p:nvSpPr>
          <p:spPr>
            <a:xfrm>
              <a:off x="5894963" y="4276886"/>
              <a:ext cx="5458839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434070"/>
                <a:gd name="f8" fmla="val 72346"/>
                <a:gd name="f9" fmla="val 32390"/>
                <a:gd name="f10" fmla="val 5386491"/>
                <a:gd name="f11" fmla="val 5426447"/>
                <a:gd name="f12" fmla="val 361724"/>
                <a:gd name="f13" fmla="val 401680"/>
                <a:gd name="f14" fmla="+- 0 0 -90"/>
                <a:gd name="f15" fmla="*/ f3 1 5458837"/>
                <a:gd name="f16" fmla="*/ f4 1 434070"/>
                <a:gd name="f17" fmla="+- f7 0 f5"/>
                <a:gd name="f18" fmla="+- f6 0 f5"/>
                <a:gd name="f19" fmla="*/ f14 f0 1"/>
                <a:gd name="f20" fmla="*/ f18 1 5458837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5386491 f18 1"/>
                <a:gd name="f27" fmla="*/ 5458837 f18 1"/>
                <a:gd name="f28" fmla="*/ 361724 f17 1"/>
                <a:gd name="f29" fmla="*/ 434070 f17 1"/>
                <a:gd name="f30" fmla="*/ f19 1 f2"/>
                <a:gd name="f31" fmla="*/ f22 1 5458837"/>
                <a:gd name="f32" fmla="*/ f23 1 434070"/>
                <a:gd name="f33" fmla="*/ f24 1 5458837"/>
                <a:gd name="f34" fmla="*/ f25 1 434070"/>
                <a:gd name="f35" fmla="*/ f26 1 5458837"/>
                <a:gd name="f36" fmla="*/ f27 1 5458837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Kekomi				Trčený kop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B095F1A0-80C6-6445-B790-33269B3F6759}"/>
                </a:ext>
              </a:extLst>
            </p:cNvPr>
            <p:cNvSpPr/>
            <p:nvPr/>
          </p:nvSpPr>
          <p:spPr>
            <a:xfrm>
              <a:off x="5894963" y="4731114"/>
              <a:ext cx="5458839" cy="434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434070"/>
                <a:gd name="f8" fmla="val 72346"/>
                <a:gd name="f9" fmla="val 32390"/>
                <a:gd name="f10" fmla="val 5386491"/>
                <a:gd name="f11" fmla="val 5426447"/>
                <a:gd name="f12" fmla="val 361724"/>
                <a:gd name="f13" fmla="val 401680"/>
                <a:gd name="f14" fmla="+- 0 0 -90"/>
                <a:gd name="f15" fmla="*/ f3 1 5458837"/>
                <a:gd name="f16" fmla="*/ f4 1 434070"/>
                <a:gd name="f17" fmla="+- f7 0 f5"/>
                <a:gd name="f18" fmla="+- f6 0 f5"/>
                <a:gd name="f19" fmla="*/ f14 f0 1"/>
                <a:gd name="f20" fmla="*/ f18 1 5458837"/>
                <a:gd name="f21" fmla="*/ f17 1 434070"/>
                <a:gd name="f22" fmla="*/ 0 f18 1"/>
                <a:gd name="f23" fmla="*/ 72346 f17 1"/>
                <a:gd name="f24" fmla="*/ 72346 f18 1"/>
                <a:gd name="f25" fmla="*/ 0 f17 1"/>
                <a:gd name="f26" fmla="*/ 5386491 f18 1"/>
                <a:gd name="f27" fmla="*/ 5458837 f18 1"/>
                <a:gd name="f28" fmla="*/ 361724 f17 1"/>
                <a:gd name="f29" fmla="*/ 434070 f17 1"/>
                <a:gd name="f30" fmla="*/ f19 1 f2"/>
                <a:gd name="f31" fmla="*/ f22 1 5458837"/>
                <a:gd name="f32" fmla="*/ f23 1 434070"/>
                <a:gd name="f33" fmla="*/ f24 1 5458837"/>
                <a:gd name="f34" fmla="*/ f25 1 434070"/>
                <a:gd name="f35" fmla="*/ f26 1 5458837"/>
                <a:gd name="f36" fmla="*/ f27 1 5458837"/>
                <a:gd name="f37" fmla="*/ f28 1 434070"/>
                <a:gd name="f38" fmla="*/ f29 1 43407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4340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9766" tIns="89766" rIns="89766" bIns="89766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Keage				Švihový kop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50">
            <a:extLst>
              <a:ext uri="{FF2B5EF4-FFF2-40B4-BE49-F238E27FC236}">
                <a16:creationId xmlns:a16="http://schemas.microsoft.com/office/drawing/2014/main" id="{E7821AE0-31F0-8DF6-EFD3-06C85071C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Arc 6152">
            <a:extLst>
              <a:ext uri="{FF2B5EF4-FFF2-40B4-BE49-F238E27FC236}">
                <a16:creationId xmlns:a16="http://schemas.microsoft.com/office/drawing/2014/main" id="{E8EBB2D1-58DA-0064-2197-3AE71ADF1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rot="3967212" flipH="1">
            <a:off x="8631343" y="490532"/>
            <a:ext cx="2987902" cy="298790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150"/>
              <a:gd name="f11" fmla="val 270"/>
              <a:gd name="f12" fmla="+- 0 0 -240"/>
              <a:gd name="f13" fmla="+- 0 0 -210"/>
              <a:gd name="f14" fmla="+- 0 0 -180"/>
              <a:gd name="f15" fmla="abs f4"/>
              <a:gd name="f16" fmla="abs f5"/>
              <a:gd name="f17" fmla="abs f6"/>
              <a:gd name="f18" fmla="+- 0 0 f10"/>
              <a:gd name="f19" fmla="+- 0 0 f11"/>
              <a:gd name="f20" fmla="*/ f12 f0 1"/>
              <a:gd name="f21" fmla="*/ f13 f0 1"/>
              <a:gd name="f22" fmla="*/ f14 f0 1"/>
              <a:gd name="f23" fmla="?: f15 f4 1"/>
              <a:gd name="f24" fmla="?: f16 f5 1"/>
              <a:gd name="f25" fmla="?: f17 f6 1"/>
              <a:gd name="f26" fmla="*/ f18 f0 1"/>
              <a:gd name="f27" fmla="*/ f19 f0 1"/>
              <a:gd name="f28" fmla="*/ f20 1 f3"/>
              <a:gd name="f29" fmla="*/ f21 1 f3"/>
              <a:gd name="f30" fmla="*/ f22 1 f3"/>
              <a:gd name="f31" fmla="*/ f23 1 21600"/>
              <a:gd name="f32" fmla="*/ f24 1 21600"/>
              <a:gd name="f33" fmla="*/ 21600 f23 1"/>
              <a:gd name="f34" fmla="*/ 21600 f24 1"/>
              <a:gd name="f35" fmla="*/ f26 1 f3"/>
              <a:gd name="f36" fmla="*/ f27 1 f3"/>
              <a:gd name="f37" fmla="+- f28 0 f1"/>
              <a:gd name="f38" fmla="+- f29 0 f1"/>
              <a:gd name="f39" fmla="+- f30 0 f1"/>
              <a:gd name="f40" fmla="min f32 f31"/>
              <a:gd name="f41" fmla="*/ f33 1 f25"/>
              <a:gd name="f42" fmla="*/ f34 1 f25"/>
              <a:gd name="f43" fmla="+- f35 0 f1"/>
              <a:gd name="f44" fmla="+- f36 0 f1"/>
              <a:gd name="f45" fmla="val f41"/>
              <a:gd name="f46" fmla="val f42"/>
              <a:gd name="f47" fmla="+- 0 0 f43"/>
              <a:gd name="f48" fmla="+- 0 0 f44"/>
              <a:gd name="f49" fmla="+- f46 0 f7"/>
              <a:gd name="f50" fmla="+- f45 0 f7"/>
              <a:gd name="f51" fmla="+- f48 0 f47"/>
              <a:gd name="f52" fmla="+- f47 f1 0"/>
              <a:gd name="f53" fmla="+- f48 f1 0"/>
              <a:gd name="f54" fmla="+- 21600000 0 f47"/>
              <a:gd name="f55" fmla="+- f1 0 f47"/>
              <a:gd name="f56" fmla="+- 27000000 0 f47"/>
              <a:gd name="f57" fmla="+- f0 0 f47"/>
              <a:gd name="f58" fmla="+- 32400000 0 f47"/>
              <a:gd name="f59" fmla="+- f2 0 f47"/>
              <a:gd name="f60" fmla="+- 37800000 0 f47"/>
              <a:gd name="f61" fmla="*/ f49 1 2"/>
              <a:gd name="f62" fmla="*/ f50 1 2"/>
              <a:gd name="f63" fmla="+- f51 21600000 0"/>
              <a:gd name="f64" fmla="?: f55 f55 f56"/>
              <a:gd name="f65" fmla="?: f57 f57 f58"/>
              <a:gd name="f66" fmla="?: f59 f59 f60"/>
              <a:gd name="f67" fmla="*/ f52 f8 1"/>
              <a:gd name="f68" fmla="*/ f53 f8 1"/>
              <a:gd name="f69" fmla="+- f7 f61 0"/>
              <a:gd name="f70" fmla="+- f7 f62 0"/>
              <a:gd name="f71" fmla="?: f51 f51 f63"/>
              <a:gd name="f72" fmla="*/ f67 1 f0"/>
              <a:gd name="f73" fmla="*/ f68 1 f0"/>
              <a:gd name="f74" fmla="*/ f62 f40 1"/>
              <a:gd name="f75" fmla="*/ f61 f40 1"/>
              <a:gd name="f76" fmla="+- f71 0 f54"/>
              <a:gd name="f77" fmla="+- f71 0 f64"/>
              <a:gd name="f78" fmla="+- f71 0 f65"/>
              <a:gd name="f79" fmla="+- f71 0 f66"/>
              <a:gd name="f80" fmla="+- 0 0 f72"/>
              <a:gd name="f81" fmla="+- 0 0 f73"/>
              <a:gd name="f82" fmla="*/ f70 f40 1"/>
              <a:gd name="f83" fmla="*/ f69 f40 1"/>
              <a:gd name="f84" fmla="+- 0 0 f80"/>
              <a:gd name="f85" fmla="+- 0 0 f81"/>
              <a:gd name="f86" fmla="*/ f84 f0 1"/>
              <a:gd name="f87" fmla="*/ f85 f0 1"/>
              <a:gd name="f88" fmla="*/ f86 1 f8"/>
              <a:gd name="f89" fmla="*/ f87 1 f8"/>
              <a:gd name="f90" fmla="+- f88 0 f1"/>
              <a:gd name="f91" fmla="+- f89 0 f1"/>
              <a:gd name="f92" fmla="sin 1 f90"/>
              <a:gd name="f93" fmla="cos 1 f90"/>
              <a:gd name="f94" fmla="sin 1 f91"/>
              <a:gd name="f95" fmla="cos 1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+- 0 0 f99"/>
              <a:gd name="f104" fmla="val f100"/>
              <a:gd name="f105" fmla="val f101"/>
              <a:gd name="f106" fmla="val f102"/>
              <a:gd name="f107" fmla="val f103"/>
              <a:gd name="f108" fmla="*/ f104 f62 1"/>
              <a:gd name="f109" fmla="*/ f105 f61 1"/>
              <a:gd name="f110" fmla="*/ f106 f62 1"/>
              <a:gd name="f111" fmla="*/ f107 f61 1"/>
              <a:gd name="f112" fmla="+- 0 0 f109"/>
              <a:gd name="f113" fmla="+- 0 0 f108"/>
              <a:gd name="f114" fmla="+- 0 0 f111"/>
              <a:gd name="f115" fmla="+- 0 0 f110"/>
              <a:gd name="f116" fmla="+- 0 0 f112"/>
              <a:gd name="f117" fmla="+- 0 0 f113"/>
              <a:gd name="f118" fmla="+- 0 0 f114"/>
              <a:gd name="f119" fmla="+- 0 0 f115"/>
              <a:gd name="f120" fmla="at2 f116 f117"/>
              <a:gd name="f121" fmla="at2 f118 f119"/>
              <a:gd name="f122" fmla="+- f120 f1 0"/>
              <a:gd name="f123" fmla="+- f121 f1 0"/>
              <a:gd name="f124" fmla="*/ f122 f8 1"/>
              <a:gd name="f125" fmla="*/ f123 f8 1"/>
              <a:gd name="f126" fmla="*/ f124 1 f0"/>
              <a:gd name="f127" fmla="*/ f125 1 f0"/>
              <a:gd name="f128" fmla="+- 0 0 f126"/>
              <a:gd name="f129" fmla="+- 0 0 f127"/>
              <a:gd name="f130" fmla="val f128"/>
              <a:gd name="f131" fmla="val f129"/>
              <a:gd name="f132" fmla="+- 0 0 f130"/>
              <a:gd name="f133" fmla="+- 0 0 f131"/>
              <a:gd name="f134" fmla="*/ f132 f0 1"/>
              <a:gd name="f135" fmla="*/ f133 f0 1"/>
              <a:gd name="f136" fmla="*/ f134 1 f8"/>
              <a:gd name="f137" fmla="*/ f135 1 f8"/>
              <a:gd name="f138" fmla="+- f136 0 f1"/>
              <a:gd name="f139" fmla="+- f137 0 f1"/>
              <a:gd name="f140" fmla="+- f138 f1 0"/>
              <a:gd name="f141" fmla="+- f139 f1 0"/>
              <a:gd name="f142" fmla="*/ f140 f8 1"/>
              <a:gd name="f143" fmla="*/ f141 f8 1"/>
              <a:gd name="f144" fmla="*/ f142 1 f0"/>
              <a:gd name="f145" fmla="*/ f143 1 f0"/>
              <a:gd name="f146" fmla="+- 0 0 f144"/>
              <a:gd name="f147" fmla="+- 0 0 f145"/>
              <a:gd name="f148" fmla="+- 0 0 f146"/>
              <a:gd name="f149" fmla="+- 0 0 f147"/>
              <a:gd name="f150" fmla="*/ f148 f0 1"/>
              <a:gd name="f151" fmla="*/ f149 f0 1"/>
              <a:gd name="f152" fmla="*/ f150 1 f8"/>
              <a:gd name="f153" fmla="*/ f151 1 f8"/>
              <a:gd name="f154" fmla="+- f152 0 f1"/>
              <a:gd name="f155" fmla="+- f153 0 f1"/>
              <a:gd name="f156" fmla="cos 1 f154"/>
              <a:gd name="f157" fmla="sin 1 f154"/>
              <a:gd name="f158" fmla="cos 1 f155"/>
              <a:gd name="f159" fmla="sin 1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+- 0 0 f163"/>
              <a:gd name="f168" fmla="val f164"/>
              <a:gd name="f169" fmla="val f165"/>
              <a:gd name="f170" fmla="val f166"/>
              <a:gd name="f171" fmla="val f167"/>
              <a:gd name="f172" fmla="+- 0 0 f168"/>
              <a:gd name="f173" fmla="+- 0 0 f169"/>
              <a:gd name="f174" fmla="+- 0 0 f170"/>
              <a:gd name="f175" fmla="+- 0 0 f171"/>
              <a:gd name="f176" fmla="*/ f9 f172 1"/>
              <a:gd name="f177" fmla="*/ f9 f173 1"/>
              <a:gd name="f178" fmla="*/ f9 f174 1"/>
              <a:gd name="f179" fmla="*/ f9 f175 1"/>
              <a:gd name="f180" fmla="*/ f176 f62 1"/>
              <a:gd name="f181" fmla="*/ f177 f61 1"/>
              <a:gd name="f182" fmla="*/ f178 f62 1"/>
              <a:gd name="f183" fmla="*/ f179 f61 1"/>
              <a:gd name="f184" fmla="+- f70 f180 0"/>
              <a:gd name="f185" fmla="+- f69 f181 0"/>
              <a:gd name="f186" fmla="+- f70 f182 0"/>
              <a:gd name="f187" fmla="+- f69 f183 0"/>
              <a:gd name="f188" fmla="max f184 f186"/>
              <a:gd name="f189" fmla="max f185 f187"/>
              <a:gd name="f190" fmla="min f184 f186"/>
              <a:gd name="f191" fmla="min f185 f187"/>
              <a:gd name="f192" fmla="*/ f184 f40 1"/>
              <a:gd name="f193" fmla="*/ f185 f40 1"/>
              <a:gd name="f194" fmla="*/ f186 f40 1"/>
              <a:gd name="f195" fmla="*/ f187 f40 1"/>
              <a:gd name="f196" fmla="?: f76 f45 f188"/>
              <a:gd name="f197" fmla="?: f77 f46 f189"/>
              <a:gd name="f198" fmla="?: f78 f7 f190"/>
              <a:gd name="f199" fmla="?: f79 f7 f191"/>
              <a:gd name="f200" fmla="*/ f198 f40 1"/>
              <a:gd name="f201" fmla="*/ f199 f40 1"/>
              <a:gd name="f202" fmla="*/ f196 f40 1"/>
              <a:gd name="f203" fmla="*/ f197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192" y="f193"/>
              </a:cxn>
              <a:cxn ang="f38">
                <a:pos x="f82" y="f83"/>
              </a:cxn>
              <a:cxn ang="f39">
                <a:pos x="f194" y="f195"/>
              </a:cxn>
            </a:cxnLst>
            <a:rect l="f200" t="f201" r="f202" b="f203"/>
            <a:pathLst>
              <a:path stroke="0">
                <a:moveTo>
                  <a:pt x="f192" y="f193"/>
                </a:moveTo>
                <a:arcTo wR="f74" hR="f75" stAng="f47" swAng="f71"/>
                <a:lnTo>
                  <a:pt x="f82" y="f83"/>
                </a:lnTo>
                <a:close/>
              </a:path>
              <a:path fill="none">
                <a:moveTo>
                  <a:pt x="f192" y="f193"/>
                </a:moveTo>
                <a:arcTo wR="f74" hR="f75" stAng="f47" swAng="f71"/>
              </a:path>
            </a:pathLst>
          </a:custGeom>
          <a:noFill/>
          <a:ln w="127001" cap="rnd">
            <a:solidFill>
              <a:srgbClr val="0F9ED5"/>
            </a:solidFill>
            <a:custDash>
              <a:ds d="800000" sp="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CEB42BD-D897-A1BD-52A0-8648EACE8E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46531" y="416984"/>
            <a:ext cx="5458839" cy="1325559"/>
          </a:xfrm>
        </p:spPr>
        <p:txBody>
          <a:bodyPr/>
          <a:lstStyle/>
          <a:p>
            <a:pPr lvl="0"/>
            <a:r>
              <a:rPr lang="cs-CZ"/>
              <a:t>Etika a Pokyny</a:t>
            </a:r>
          </a:p>
        </p:txBody>
      </p:sp>
      <p:sp>
        <p:nvSpPr>
          <p:cNvPr id="5" name="Freeform: Shape 6154">
            <a:extLst>
              <a:ext uri="{FF2B5EF4-FFF2-40B4-BE49-F238E27FC236}">
                <a16:creationId xmlns:a16="http://schemas.microsoft.com/office/drawing/2014/main" id="{5AC19B58-DF9E-C3CE-84DA-52CA7F69A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flipH="1">
            <a:off x="0" y="5486400"/>
            <a:ext cx="2672864" cy="1371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72863"/>
              <a:gd name="f7" fmla="val 1371600"/>
              <a:gd name="f8" fmla="val 1721734"/>
              <a:gd name="f9" fmla="val 2026863"/>
              <a:gd name="f10" fmla="val 2313937"/>
              <a:gd name="f11" fmla="val 77299"/>
              <a:gd name="f12" fmla="val 2564444"/>
              <a:gd name="f13" fmla="val 213382"/>
              <a:gd name="f14" fmla="val 279248"/>
              <a:gd name="f15" fmla="val 33268"/>
              <a:gd name="f16" fmla="val 1242216"/>
              <a:gd name="f17" fmla="val 257110"/>
              <a:gd name="f18" fmla="val 522539"/>
              <a:gd name="f19" fmla="val 928399"/>
              <a:gd name="f20" fmla="+- 0 0 -90"/>
              <a:gd name="f21" fmla="*/ f3 1 2672863"/>
              <a:gd name="f22" fmla="*/ f4 1 1371600"/>
              <a:gd name="f23" fmla="+- f7 0 f5"/>
              <a:gd name="f24" fmla="+- f6 0 f5"/>
              <a:gd name="f25" fmla="*/ f20 f0 1"/>
              <a:gd name="f26" fmla="*/ f24 1 2672863"/>
              <a:gd name="f27" fmla="*/ f23 1 1371600"/>
              <a:gd name="f28" fmla="*/ 1721734 f24 1"/>
              <a:gd name="f29" fmla="*/ 0 f23 1"/>
              <a:gd name="f30" fmla="*/ 2564444 f24 1"/>
              <a:gd name="f31" fmla="*/ 213382 f23 1"/>
              <a:gd name="f32" fmla="*/ 2672863 f24 1"/>
              <a:gd name="f33" fmla="*/ 279248 f23 1"/>
              <a:gd name="f34" fmla="*/ 1371600 f23 1"/>
              <a:gd name="f35" fmla="*/ 0 f24 1"/>
              <a:gd name="f36" fmla="*/ 33268 f24 1"/>
              <a:gd name="f37" fmla="*/ 1242216 f23 1"/>
              <a:gd name="f38" fmla="*/ f25 1 f2"/>
              <a:gd name="f39" fmla="*/ f28 1 2672863"/>
              <a:gd name="f40" fmla="*/ f29 1 1371600"/>
              <a:gd name="f41" fmla="*/ f30 1 2672863"/>
              <a:gd name="f42" fmla="*/ f31 1 1371600"/>
              <a:gd name="f43" fmla="*/ f32 1 2672863"/>
              <a:gd name="f44" fmla="*/ f33 1 1371600"/>
              <a:gd name="f45" fmla="*/ f34 1 1371600"/>
              <a:gd name="f46" fmla="*/ f35 1 2672863"/>
              <a:gd name="f47" fmla="*/ f36 1 2672863"/>
              <a:gd name="f48" fmla="*/ f37 1 1371600"/>
              <a:gd name="f49" fmla="*/ f5 1 f26"/>
              <a:gd name="f50" fmla="*/ f6 1 f26"/>
              <a:gd name="f51" fmla="*/ f5 1 f27"/>
              <a:gd name="f52" fmla="*/ f7 1 f27"/>
              <a:gd name="f53" fmla="+- f38 0 f1"/>
              <a:gd name="f54" fmla="*/ f39 1 f26"/>
              <a:gd name="f55" fmla="*/ f40 1 f27"/>
              <a:gd name="f56" fmla="*/ f41 1 f26"/>
              <a:gd name="f57" fmla="*/ f42 1 f27"/>
              <a:gd name="f58" fmla="*/ f43 1 f26"/>
              <a:gd name="f59" fmla="*/ f44 1 f27"/>
              <a:gd name="f60" fmla="*/ f45 1 f27"/>
              <a:gd name="f61" fmla="*/ f46 1 f26"/>
              <a:gd name="f62" fmla="*/ f47 1 f26"/>
              <a:gd name="f63" fmla="*/ f48 1 f27"/>
              <a:gd name="f64" fmla="*/ f49 f21 1"/>
              <a:gd name="f65" fmla="*/ f50 f21 1"/>
              <a:gd name="f66" fmla="*/ f52 f22 1"/>
              <a:gd name="f67" fmla="*/ f51 f22 1"/>
              <a:gd name="f68" fmla="*/ f54 f21 1"/>
              <a:gd name="f69" fmla="*/ f55 f22 1"/>
              <a:gd name="f70" fmla="*/ f56 f21 1"/>
              <a:gd name="f71" fmla="*/ f57 f22 1"/>
              <a:gd name="f72" fmla="*/ f58 f21 1"/>
              <a:gd name="f73" fmla="*/ f59 f22 1"/>
              <a:gd name="f74" fmla="*/ f60 f22 1"/>
              <a:gd name="f75" fmla="*/ f61 f21 1"/>
              <a:gd name="f76" fmla="*/ f62 f21 1"/>
              <a:gd name="f77" fmla="*/ f6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68" y="f69"/>
              </a:cxn>
              <a:cxn ang="f53">
                <a:pos x="f70" y="f71"/>
              </a:cxn>
              <a:cxn ang="f53">
                <a:pos x="f72" y="f73"/>
              </a:cxn>
              <a:cxn ang="f53">
                <a:pos x="f72" y="f74"/>
              </a:cxn>
              <a:cxn ang="f53">
                <a:pos x="f75" y="f74"/>
              </a:cxn>
              <a:cxn ang="f53">
                <a:pos x="f76" y="f77"/>
              </a:cxn>
              <a:cxn ang="f53">
                <a:pos x="f68" y="f69"/>
              </a:cxn>
            </a:cxnLst>
            <a:rect l="f64" t="f67" r="f65" b="f66"/>
            <a:pathLst>
              <a:path w="2672863" h="1371600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lnTo>
                  <a:pt x="f6" y="f14"/>
                </a:lnTo>
                <a:lnTo>
                  <a:pt x="f6" y="f7"/>
                </a:lnTo>
                <a:lnTo>
                  <a:pt x="f5" y="f7"/>
                </a:lnTo>
                <a:lnTo>
                  <a:pt x="f15" y="f16"/>
                </a:lnTo>
                <a:cubicBezTo>
                  <a:pt x="f17" y="f18"/>
                  <a:pt x="f19" y="f5"/>
                  <a:pt x="f8" y="f5"/>
                </a:cubicBezTo>
                <a:close/>
              </a:path>
            </a:pathLst>
          </a:custGeom>
          <a:solidFill>
            <a:srgbClr val="0F9E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6" name="Picture 2" descr="Centrum karate praha, tradiční karate, shotokan karate, bojové umění, Praha">
            <a:extLst>
              <a:ext uri="{FF2B5EF4-FFF2-40B4-BE49-F238E27FC236}">
                <a16:creationId xmlns:a16="http://schemas.microsoft.com/office/drawing/2014/main" id="{9963E281-D240-1EB2-F205-C16FFFB2C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25" y="1062743"/>
            <a:ext cx="5720715" cy="336092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7" name="Zástupný obsah 2">
            <a:extLst>
              <a:ext uri="{FF2B5EF4-FFF2-40B4-BE49-F238E27FC236}">
                <a16:creationId xmlns:a16="http://schemas.microsoft.com/office/drawing/2014/main" id="{437A47A2-9318-0354-371C-69903E3117D7}"/>
              </a:ext>
            </a:extLst>
          </p:cNvPr>
          <p:cNvGrpSpPr/>
          <p:nvPr/>
        </p:nvGrpSpPr>
        <p:grpSpPr>
          <a:xfrm>
            <a:off x="6431670" y="2026045"/>
            <a:ext cx="5458839" cy="4167267"/>
            <a:chOff x="6431670" y="2026045"/>
            <a:chExt cx="5458839" cy="4167267"/>
          </a:xfrm>
        </p:grpSpPr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D2015D03-886F-2A18-C58A-CEB3E969716A}"/>
                </a:ext>
              </a:extLst>
            </p:cNvPr>
            <p:cNvSpPr/>
            <p:nvPr/>
          </p:nvSpPr>
          <p:spPr>
            <a:xfrm>
              <a:off x="6431670" y="2026045"/>
              <a:ext cx="5458839" cy="5241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524160"/>
                <a:gd name="f8" fmla="val 87362"/>
                <a:gd name="f9" fmla="val 39113"/>
                <a:gd name="f10" fmla="val 5371475"/>
                <a:gd name="f11" fmla="val 5419724"/>
                <a:gd name="f12" fmla="val 436798"/>
                <a:gd name="f13" fmla="val 485047"/>
                <a:gd name="f14" fmla="+- 0 0 -90"/>
                <a:gd name="f15" fmla="*/ f3 1 5458837"/>
                <a:gd name="f16" fmla="*/ f4 1 524160"/>
                <a:gd name="f17" fmla="+- f7 0 f5"/>
                <a:gd name="f18" fmla="+- f6 0 f5"/>
                <a:gd name="f19" fmla="*/ f14 f0 1"/>
                <a:gd name="f20" fmla="*/ f18 1 5458837"/>
                <a:gd name="f21" fmla="*/ f17 1 524160"/>
                <a:gd name="f22" fmla="*/ 0 f18 1"/>
                <a:gd name="f23" fmla="*/ 87362 f17 1"/>
                <a:gd name="f24" fmla="*/ 87362 f18 1"/>
                <a:gd name="f25" fmla="*/ 0 f17 1"/>
                <a:gd name="f26" fmla="*/ 5371475 f18 1"/>
                <a:gd name="f27" fmla="*/ 5458837 f18 1"/>
                <a:gd name="f28" fmla="*/ 436798 f17 1"/>
                <a:gd name="f29" fmla="*/ 524160 f17 1"/>
                <a:gd name="f30" fmla="*/ f19 1 f2"/>
                <a:gd name="f31" fmla="*/ f22 1 5458837"/>
                <a:gd name="f32" fmla="*/ f23 1 524160"/>
                <a:gd name="f33" fmla="*/ f24 1 5458837"/>
                <a:gd name="f34" fmla="*/ f25 1 524160"/>
                <a:gd name="f35" fmla="*/ f26 1 5458837"/>
                <a:gd name="f36" fmla="*/ f27 1 5458837"/>
                <a:gd name="f37" fmla="*/ f28 1 524160"/>
                <a:gd name="f38" fmla="*/ f29 1 5241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5241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4164" tIns="94164" rIns="94164" bIns="94164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400" b="1" i="0" u="sng" strike="noStrike" kern="1200" cap="none" spc="0" baseline="0">
                  <a:solidFill>
                    <a:srgbClr val="E97132"/>
                  </a:solidFill>
                  <a:uFillTx/>
                  <a:latin typeface="Aptos"/>
                </a:rPr>
                <a:t>Japonsky</a:t>
              </a: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		</a:t>
              </a:r>
              <a:r>
                <a:rPr lang="cs-CZ" sz="2400" b="1" i="0" u="sng" strike="noStrike" kern="1200" cap="none" spc="0" baseline="0">
                  <a:solidFill>
                    <a:srgbClr val="E97132"/>
                  </a:solidFill>
                  <a:uFillTx/>
                  <a:latin typeface="Aptos"/>
                </a:rPr>
                <a:t>Česky</a:t>
              </a:r>
              <a:endParaRPr lang="en-US" sz="1800" b="1" i="0" u="sng" strike="noStrike" kern="1200" cap="none" spc="0" baseline="0">
                <a:solidFill>
                  <a:srgbClr val="E97132"/>
                </a:solidFill>
                <a:uFillTx/>
                <a:latin typeface="Aptos"/>
              </a:endParaRPr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37EA7FEC-F3C5-143F-09AB-483BB80A7B7F}"/>
                </a:ext>
              </a:extLst>
            </p:cNvPr>
            <p:cNvSpPr/>
            <p:nvPr/>
          </p:nvSpPr>
          <p:spPr>
            <a:xfrm>
              <a:off x="6431670" y="2645158"/>
              <a:ext cx="5458839" cy="5241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524160"/>
                <a:gd name="f8" fmla="val 87362"/>
                <a:gd name="f9" fmla="val 39113"/>
                <a:gd name="f10" fmla="val 5371475"/>
                <a:gd name="f11" fmla="val 5419724"/>
                <a:gd name="f12" fmla="val 436798"/>
                <a:gd name="f13" fmla="val 485047"/>
                <a:gd name="f14" fmla="+- 0 0 -90"/>
                <a:gd name="f15" fmla="*/ f3 1 5458837"/>
                <a:gd name="f16" fmla="*/ f4 1 524160"/>
                <a:gd name="f17" fmla="+- f7 0 f5"/>
                <a:gd name="f18" fmla="+- f6 0 f5"/>
                <a:gd name="f19" fmla="*/ f14 f0 1"/>
                <a:gd name="f20" fmla="*/ f18 1 5458837"/>
                <a:gd name="f21" fmla="*/ f17 1 524160"/>
                <a:gd name="f22" fmla="*/ 0 f18 1"/>
                <a:gd name="f23" fmla="*/ 87362 f17 1"/>
                <a:gd name="f24" fmla="*/ 87362 f18 1"/>
                <a:gd name="f25" fmla="*/ 0 f17 1"/>
                <a:gd name="f26" fmla="*/ 5371475 f18 1"/>
                <a:gd name="f27" fmla="*/ 5458837 f18 1"/>
                <a:gd name="f28" fmla="*/ 436798 f17 1"/>
                <a:gd name="f29" fmla="*/ 524160 f17 1"/>
                <a:gd name="f30" fmla="*/ f19 1 f2"/>
                <a:gd name="f31" fmla="*/ f22 1 5458837"/>
                <a:gd name="f32" fmla="*/ f23 1 524160"/>
                <a:gd name="f33" fmla="*/ f24 1 5458837"/>
                <a:gd name="f34" fmla="*/ f25 1 524160"/>
                <a:gd name="f35" fmla="*/ f26 1 5458837"/>
                <a:gd name="f36" fmla="*/ f27 1 5458837"/>
                <a:gd name="f37" fmla="*/ f28 1 524160"/>
                <a:gd name="f38" fmla="*/ f29 1 5241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5241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4164" tIns="94164" rIns="94164" bIns="94164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Hajime			Začni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888D1C43-1204-2CFB-DB99-FC5171047DB7}"/>
                </a:ext>
              </a:extLst>
            </p:cNvPr>
            <p:cNvSpPr/>
            <p:nvPr/>
          </p:nvSpPr>
          <p:spPr>
            <a:xfrm>
              <a:off x="6431670" y="3249960"/>
              <a:ext cx="5458839" cy="5241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524160"/>
                <a:gd name="f8" fmla="val 87362"/>
                <a:gd name="f9" fmla="val 39113"/>
                <a:gd name="f10" fmla="val 5371475"/>
                <a:gd name="f11" fmla="val 5419724"/>
                <a:gd name="f12" fmla="val 436798"/>
                <a:gd name="f13" fmla="val 485047"/>
                <a:gd name="f14" fmla="+- 0 0 -90"/>
                <a:gd name="f15" fmla="*/ f3 1 5458837"/>
                <a:gd name="f16" fmla="*/ f4 1 524160"/>
                <a:gd name="f17" fmla="+- f7 0 f5"/>
                <a:gd name="f18" fmla="+- f6 0 f5"/>
                <a:gd name="f19" fmla="*/ f14 f0 1"/>
                <a:gd name="f20" fmla="*/ f18 1 5458837"/>
                <a:gd name="f21" fmla="*/ f17 1 524160"/>
                <a:gd name="f22" fmla="*/ 0 f18 1"/>
                <a:gd name="f23" fmla="*/ 87362 f17 1"/>
                <a:gd name="f24" fmla="*/ 87362 f18 1"/>
                <a:gd name="f25" fmla="*/ 0 f17 1"/>
                <a:gd name="f26" fmla="*/ 5371475 f18 1"/>
                <a:gd name="f27" fmla="*/ 5458837 f18 1"/>
                <a:gd name="f28" fmla="*/ 436798 f17 1"/>
                <a:gd name="f29" fmla="*/ 524160 f17 1"/>
                <a:gd name="f30" fmla="*/ f19 1 f2"/>
                <a:gd name="f31" fmla="*/ f22 1 5458837"/>
                <a:gd name="f32" fmla="*/ f23 1 524160"/>
                <a:gd name="f33" fmla="*/ f24 1 5458837"/>
                <a:gd name="f34" fmla="*/ f25 1 524160"/>
                <a:gd name="f35" fmla="*/ f26 1 5458837"/>
                <a:gd name="f36" fmla="*/ f27 1 5458837"/>
                <a:gd name="f37" fmla="*/ f28 1 524160"/>
                <a:gd name="f38" fmla="*/ f29 1 5241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5241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4164" tIns="94164" rIns="94164" bIns="94164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Yame			Přestaň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92C3CCA-2A36-D3F6-4873-36AC096470E2}"/>
                </a:ext>
              </a:extLst>
            </p:cNvPr>
            <p:cNvSpPr/>
            <p:nvPr/>
          </p:nvSpPr>
          <p:spPr>
            <a:xfrm>
              <a:off x="6431670" y="3854753"/>
              <a:ext cx="5458839" cy="5241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524160"/>
                <a:gd name="f8" fmla="val 87362"/>
                <a:gd name="f9" fmla="val 39113"/>
                <a:gd name="f10" fmla="val 5371475"/>
                <a:gd name="f11" fmla="val 5419724"/>
                <a:gd name="f12" fmla="val 436798"/>
                <a:gd name="f13" fmla="val 485047"/>
                <a:gd name="f14" fmla="+- 0 0 -90"/>
                <a:gd name="f15" fmla="*/ f3 1 5458837"/>
                <a:gd name="f16" fmla="*/ f4 1 524160"/>
                <a:gd name="f17" fmla="+- f7 0 f5"/>
                <a:gd name="f18" fmla="+- f6 0 f5"/>
                <a:gd name="f19" fmla="*/ f14 f0 1"/>
                <a:gd name="f20" fmla="*/ f18 1 5458837"/>
                <a:gd name="f21" fmla="*/ f17 1 524160"/>
                <a:gd name="f22" fmla="*/ 0 f18 1"/>
                <a:gd name="f23" fmla="*/ 87362 f17 1"/>
                <a:gd name="f24" fmla="*/ 87362 f18 1"/>
                <a:gd name="f25" fmla="*/ 0 f17 1"/>
                <a:gd name="f26" fmla="*/ 5371475 f18 1"/>
                <a:gd name="f27" fmla="*/ 5458837 f18 1"/>
                <a:gd name="f28" fmla="*/ 436798 f17 1"/>
                <a:gd name="f29" fmla="*/ 524160 f17 1"/>
                <a:gd name="f30" fmla="*/ f19 1 f2"/>
                <a:gd name="f31" fmla="*/ f22 1 5458837"/>
                <a:gd name="f32" fmla="*/ f23 1 524160"/>
                <a:gd name="f33" fmla="*/ f24 1 5458837"/>
                <a:gd name="f34" fmla="*/ f25 1 524160"/>
                <a:gd name="f35" fmla="*/ f26 1 5458837"/>
                <a:gd name="f36" fmla="*/ f27 1 5458837"/>
                <a:gd name="f37" fmla="*/ f28 1 524160"/>
                <a:gd name="f38" fmla="*/ f29 1 5241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5241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4164" tIns="94164" rIns="94164" bIns="94164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Yoi			Připrav se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292AE5FF-2254-EF17-46A8-C667DE81599F}"/>
                </a:ext>
              </a:extLst>
            </p:cNvPr>
            <p:cNvSpPr/>
            <p:nvPr/>
          </p:nvSpPr>
          <p:spPr>
            <a:xfrm>
              <a:off x="6431670" y="4459556"/>
              <a:ext cx="5458839" cy="5241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524160"/>
                <a:gd name="f8" fmla="val 87362"/>
                <a:gd name="f9" fmla="val 39113"/>
                <a:gd name="f10" fmla="val 5371475"/>
                <a:gd name="f11" fmla="val 5419724"/>
                <a:gd name="f12" fmla="val 436798"/>
                <a:gd name="f13" fmla="val 485047"/>
                <a:gd name="f14" fmla="+- 0 0 -90"/>
                <a:gd name="f15" fmla="*/ f3 1 5458837"/>
                <a:gd name="f16" fmla="*/ f4 1 524160"/>
                <a:gd name="f17" fmla="+- f7 0 f5"/>
                <a:gd name="f18" fmla="+- f6 0 f5"/>
                <a:gd name="f19" fmla="*/ f14 f0 1"/>
                <a:gd name="f20" fmla="*/ f18 1 5458837"/>
                <a:gd name="f21" fmla="*/ f17 1 524160"/>
                <a:gd name="f22" fmla="*/ 0 f18 1"/>
                <a:gd name="f23" fmla="*/ 87362 f17 1"/>
                <a:gd name="f24" fmla="*/ 87362 f18 1"/>
                <a:gd name="f25" fmla="*/ 0 f17 1"/>
                <a:gd name="f26" fmla="*/ 5371475 f18 1"/>
                <a:gd name="f27" fmla="*/ 5458837 f18 1"/>
                <a:gd name="f28" fmla="*/ 436798 f17 1"/>
                <a:gd name="f29" fmla="*/ 524160 f17 1"/>
                <a:gd name="f30" fmla="*/ f19 1 f2"/>
                <a:gd name="f31" fmla="*/ f22 1 5458837"/>
                <a:gd name="f32" fmla="*/ f23 1 524160"/>
                <a:gd name="f33" fmla="*/ f24 1 5458837"/>
                <a:gd name="f34" fmla="*/ f25 1 524160"/>
                <a:gd name="f35" fmla="*/ f26 1 5458837"/>
                <a:gd name="f36" fmla="*/ f27 1 5458837"/>
                <a:gd name="f37" fmla="*/ f28 1 524160"/>
                <a:gd name="f38" fmla="*/ f29 1 5241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5241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4164" tIns="94164" rIns="94164" bIns="94164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Kamae			Bojová pozice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B1267B3A-0F08-A6A4-5C88-CEFA6C35C59D}"/>
                </a:ext>
              </a:extLst>
            </p:cNvPr>
            <p:cNvSpPr/>
            <p:nvPr/>
          </p:nvSpPr>
          <p:spPr>
            <a:xfrm>
              <a:off x="6431670" y="5064358"/>
              <a:ext cx="5458839" cy="5241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524160"/>
                <a:gd name="f8" fmla="val 87362"/>
                <a:gd name="f9" fmla="val 39113"/>
                <a:gd name="f10" fmla="val 5371475"/>
                <a:gd name="f11" fmla="val 5419724"/>
                <a:gd name="f12" fmla="val 436798"/>
                <a:gd name="f13" fmla="val 485047"/>
                <a:gd name="f14" fmla="+- 0 0 -90"/>
                <a:gd name="f15" fmla="*/ f3 1 5458837"/>
                <a:gd name="f16" fmla="*/ f4 1 524160"/>
                <a:gd name="f17" fmla="+- f7 0 f5"/>
                <a:gd name="f18" fmla="+- f6 0 f5"/>
                <a:gd name="f19" fmla="*/ f14 f0 1"/>
                <a:gd name="f20" fmla="*/ f18 1 5458837"/>
                <a:gd name="f21" fmla="*/ f17 1 524160"/>
                <a:gd name="f22" fmla="*/ 0 f18 1"/>
                <a:gd name="f23" fmla="*/ 87362 f17 1"/>
                <a:gd name="f24" fmla="*/ 87362 f18 1"/>
                <a:gd name="f25" fmla="*/ 0 f17 1"/>
                <a:gd name="f26" fmla="*/ 5371475 f18 1"/>
                <a:gd name="f27" fmla="*/ 5458837 f18 1"/>
                <a:gd name="f28" fmla="*/ 436798 f17 1"/>
                <a:gd name="f29" fmla="*/ 524160 f17 1"/>
                <a:gd name="f30" fmla="*/ f19 1 f2"/>
                <a:gd name="f31" fmla="*/ f22 1 5458837"/>
                <a:gd name="f32" fmla="*/ f23 1 524160"/>
                <a:gd name="f33" fmla="*/ f24 1 5458837"/>
                <a:gd name="f34" fmla="*/ f25 1 524160"/>
                <a:gd name="f35" fmla="*/ f26 1 5458837"/>
                <a:gd name="f36" fmla="*/ f27 1 5458837"/>
                <a:gd name="f37" fmla="*/ f28 1 524160"/>
                <a:gd name="f38" fmla="*/ f29 1 5241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5241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4164" tIns="94164" rIns="94164" bIns="94164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Mokuso			Meditace(zklidnění mysli)</a:t>
              </a:r>
              <a:endParaRPr lang="en-US" sz="22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ECB05E26-F68C-269B-3EF2-736A46EE1FAA}"/>
                </a:ext>
              </a:extLst>
            </p:cNvPr>
            <p:cNvSpPr/>
            <p:nvPr/>
          </p:nvSpPr>
          <p:spPr>
            <a:xfrm>
              <a:off x="6431670" y="5669151"/>
              <a:ext cx="5458839" cy="5241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524160"/>
                <a:gd name="f8" fmla="val 87362"/>
                <a:gd name="f9" fmla="val 39113"/>
                <a:gd name="f10" fmla="val 5371475"/>
                <a:gd name="f11" fmla="val 5419724"/>
                <a:gd name="f12" fmla="val 436798"/>
                <a:gd name="f13" fmla="val 485047"/>
                <a:gd name="f14" fmla="+- 0 0 -90"/>
                <a:gd name="f15" fmla="*/ f3 1 5458837"/>
                <a:gd name="f16" fmla="*/ f4 1 524160"/>
                <a:gd name="f17" fmla="+- f7 0 f5"/>
                <a:gd name="f18" fmla="+- f6 0 f5"/>
                <a:gd name="f19" fmla="*/ f14 f0 1"/>
                <a:gd name="f20" fmla="*/ f18 1 5458837"/>
                <a:gd name="f21" fmla="*/ f17 1 524160"/>
                <a:gd name="f22" fmla="*/ 0 f18 1"/>
                <a:gd name="f23" fmla="*/ 87362 f17 1"/>
                <a:gd name="f24" fmla="*/ 87362 f18 1"/>
                <a:gd name="f25" fmla="*/ 0 f17 1"/>
                <a:gd name="f26" fmla="*/ 5371475 f18 1"/>
                <a:gd name="f27" fmla="*/ 5458837 f18 1"/>
                <a:gd name="f28" fmla="*/ 436798 f17 1"/>
                <a:gd name="f29" fmla="*/ 524160 f17 1"/>
                <a:gd name="f30" fmla="*/ f19 1 f2"/>
                <a:gd name="f31" fmla="*/ f22 1 5458837"/>
                <a:gd name="f32" fmla="*/ f23 1 524160"/>
                <a:gd name="f33" fmla="*/ f24 1 5458837"/>
                <a:gd name="f34" fmla="*/ f25 1 524160"/>
                <a:gd name="f35" fmla="*/ f26 1 5458837"/>
                <a:gd name="f36" fmla="*/ f27 1 5458837"/>
                <a:gd name="f37" fmla="*/ f28 1 524160"/>
                <a:gd name="f38" fmla="*/ f29 1 5241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5241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4164" tIns="94164" rIns="94164" bIns="94164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Dojo kun		Pravidla dojo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190">
            <a:extLst>
              <a:ext uri="{FF2B5EF4-FFF2-40B4-BE49-F238E27FC236}">
                <a16:creationId xmlns:a16="http://schemas.microsoft.com/office/drawing/2014/main" id="{0E508E02-E62F-B092-8EEC-2E111706D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736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58E2D9F-361F-88CC-5DD0-A2F052BBF4E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658840" y="679728"/>
            <a:ext cx="3951415" cy="3787042"/>
          </a:xfrm>
        </p:spPr>
        <p:txBody>
          <a:bodyPr anchorCtr="0"/>
          <a:lstStyle/>
          <a:p>
            <a:pPr lvl="0" algn="l"/>
            <a:r>
              <a:rPr lang="cs-CZ"/>
              <a:t>Úderové Plochy </a:t>
            </a:r>
            <a:br>
              <a:rPr lang="cs-CZ"/>
            </a:br>
            <a:r>
              <a:rPr lang="cs-CZ"/>
              <a:t>(Atei-bui)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8BF37A5A-F10C-23B9-CB39-9B6D9DF685A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658840" y="5045531"/>
            <a:ext cx="3951415" cy="13226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7192">
            <a:extLst>
              <a:ext uri="{FF2B5EF4-FFF2-40B4-BE49-F238E27FC236}">
                <a16:creationId xmlns:a16="http://schemas.microsoft.com/office/drawing/2014/main" id="{5B585D5A-A559-EBA6-F5B1-8038E7582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rot="16200004">
            <a:off x="2605660" y="145595"/>
            <a:ext cx="1715478" cy="6926799"/>
          </a:xfrm>
          <a:prstGeom prst="rect">
            <a:avLst/>
          </a:prstGeom>
          <a:solidFill>
            <a:srgbClr val="0F9E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Rectangle 7194">
            <a:extLst>
              <a:ext uri="{FF2B5EF4-FFF2-40B4-BE49-F238E27FC236}">
                <a16:creationId xmlns:a16="http://schemas.microsoft.com/office/drawing/2014/main" id="{31328281-A547-982F-345E-564BF93C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688625" y="269327"/>
            <a:ext cx="6116778" cy="617193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127001" dir="5400000" algn="tl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7" name="Picture 4" descr="1960s – Shotokan Karate of America">
            <a:extLst>
              <a:ext uri="{FF2B5EF4-FFF2-40B4-BE49-F238E27FC236}">
                <a16:creationId xmlns:a16="http://schemas.microsoft.com/office/drawing/2014/main" id="{2F362B97-E781-30EC-B289-52D82854BE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208" b="13529"/>
          <a:stretch>
            <a:fillRect/>
          </a:stretch>
        </p:blipFill>
        <p:spPr>
          <a:xfrm>
            <a:off x="942600" y="559338"/>
            <a:ext cx="5608829" cy="5591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7196">
            <a:extLst>
              <a:ext uri="{FF2B5EF4-FFF2-40B4-BE49-F238E27FC236}">
                <a16:creationId xmlns:a16="http://schemas.microsoft.com/office/drawing/2014/main" id="{CAF851B5-60FD-5BDC-EC45-C3E67865A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7080784" y="2754072"/>
            <a:ext cx="149019" cy="1709928"/>
          </a:xfrm>
          <a:prstGeom prst="rect">
            <a:avLst/>
          </a:prstGeom>
          <a:solidFill>
            <a:srgbClr val="0F9E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98">
            <a:extLst>
              <a:ext uri="{FF2B5EF4-FFF2-40B4-BE49-F238E27FC236}">
                <a16:creationId xmlns:a16="http://schemas.microsoft.com/office/drawing/2014/main" id="{20CBA4EE-80D9-F26F-4D7A-27469DCD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3" name="Picture 2" descr="A Look At The Future of Karate: 3 Great Changes To Come">
            <a:extLst>
              <a:ext uri="{FF2B5EF4-FFF2-40B4-BE49-F238E27FC236}">
                <a16:creationId xmlns:a16="http://schemas.microsoft.com/office/drawing/2014/main" id="{7ED39481-BCDB-9FDF-E08A-AB483B2C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715" r="4" b="4"/>
          <a:stretch>
            <a:fillRect/>
          </a:stretch>
        </p:blipFill>
        <p:spPr>
          <a:xfrm>
            <a:off x="858283" y="1165110"/>
            <a:ext cx="4261332" cy="43513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!!Arc">
            <a:extLst>
              <a:ext uri="{FF2B5EF4-FFF2-40B4-BE49-F238E27FC236}">
                <a16:creationId xmlns:a16="http://schemas.microsoft.com/office/drawing/2014/main" id="{0E6D05D4-14B1-D00B-5478-A1E0B5AC2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8673532" y="407986"/>
            <a:ext cx="2987902" cy="298790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312"/>
              <a:gd name="f11" fmla="+- 0 0 -270"/>
              <a:gd name="f12" fmla="+- 0 0 -246"/>
              <a:gd name="f13" fmla="+- 0 0 -222"/>
              <a:gd name="f14" fmla="abs f4"/>
              <a:gd name="f15" fmla="abs f5"/>
              <a:gd name="f16" fmla="abs f6"/>
              <a:gd name="f17" fmla="+- 0 0 f3"/>
              <a:gd name="f18" fmla="+- 0 0 f10"/>
              <a:gd name="f19" fmla="*/ f11 f0 1"/>
              <a:gd name="f20" fmla="*/ f12 f0 1"/>
              <a:gd name="f21" fmla="*/ f13 f0 1"/>
              <a:gd name="f22" fmla="?: f14 f4 1"/>
              <a:gd name="f23" fmla="?: f15 f5 1"/>
              <a:gd name="f24" fmla="?: f16 f6 1"/>
              <a:gd name="f25" fmla="*/ f17 f0 1"/>
              <a:gd name="f26" fmla="*/ f18 f0 1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*/ f25 1 f3"/>
              <a:gd name="f35" fmla="*/ f26 1 f3"/>
              <a:gd name="f36" fmla="+- f27 0 f1"/>
              <a:gd name="f37" fmla="+- f28 0 f1"/>
              <a:gd name="f38" fmla="+- f29 0 f1"/>
              <a:gd name="f39" fmla="min f31 f30"/>
              <a:gd name="f40" fmla="*/ f32 1 f24"/>
              <a:gd name="f41" fmla="*/ f33 1 f24"/>
              <a:gd name="f42" fmla="+- f34 0 f1"/>
              <a:gd name="f43" fmla="+- f35 0 f1"/>
              <a:gd name="f44" fmla="val f40"/>
              <a:gd name="f45" fmla="val f41"/>
              <a:gd name="f46" fmla="+- 0 0 f42"/>
              <a:gd name="f47" fmla="+- 0 0 f43"/>
              <a:gd name="f48" fmla="+- f45 0 f7"/>
              <a:gd name="f49" fmla="+- f44 0 f7"/>
              <a:gd name="f50" fmla="+- f47 0 f46"/>
              <a:gd name="f51" fmla="+- f46 f1 0"/>
              <a:gd name="f52" fmla="+- f47 f1 0"/>
              <a:gd name="f53" fmla="+- 21600000 0 f46"/>
              <a:gd name="f54" fmla="+- f1 0 f46"/>
              <a:gd name="f55" fmla="+- 27000000 0 f46"/>
              <a:gd name="f56" fmla="+- f0 0 f46"/>
              <a:gd name="f57" fmla="+- 32400000 0 f46"/>
              <a:gd name="f58" fmla="+- f2 0 f46"/>
              <a:gd name="f59" fmla="+- 37800000 0 f46"/>
              <a:gd name="f60" fmla="*/ f48 1 2"/>
              <a:gd name="f61" fmla="*/ f49 1 2"/>
              <a:gd name="f62" fmla="+- f50 21600000 0"/>
              <a:gd name="f63" fmla="?: f54 f54 f55"/>
              <a:gd name="f64" fmla="?: f56 f56 f57"/>
              <a:gd name="f65" fmla="?: f58 f58 f59"/>
              <a:gd name="f66" fmla="*/ f51 f8 1"/>
              <a:gd name="f67" fmla="*/ f52 f8 1"/>
              <a:gd name="f68" fmla="+- f7 f60 0"/>
              <a:gd name="f69" fmla="+- f7 f61 0"/>
              <a:gd name="f70" fmla="?: f50 f50 f62"/>
              <a:gd name="f71" fmla="*/ f66 1 f0"/>
              <a:gd name="f72" fmla="*/ f67 1 f0"/>
              <a:gd name="f73" fmla="*/ f61 f39 1"/>
              <a:gd name="f74" fmla="*/ f60 f39 1"/>
              <a:gd name="f75" fmla="+- f70 0 f53"/>
              <a:gd name="f76" fmla="+- f70 0 f63"/>
              <a:gd name="f77" fmla="+- f70 0 f64"/>
              <a:gd name="f78" fmla="+- f70 0 f65"/>
              <a:gd name="f79" fmla="+- 0 0 f71"/>
              <a:gd name="f80" fmla="+- 0 0 f72"/>
              <a:gd name="f81" fmla="*/ f69 f39 1"/>
              <a:gd name="f82" fmla="*/ f68 f39 1"/>
              <a:gd name="f83" fmla="+- 0 0 f79"/>
              <a:gd name="f84" fmla="+- 0 0 f80"/>
              <a:gd name="f85" fmla="*/ f83 f0 1"/>
              <a:gd name="f86" fmla="*/ f84 f0 1"/>
              <a:gd name="f87" fmla="*/ f85 1 f8"/>
              <a:gd name="f88" fmla="*/ f86 1 f8"/>
              <a:gd name="f89" fmla="+- f87 0 f1"/>
              <a:gd name="f90" fmla="+- f88 0 f1"/>
              <a:gd name="f91" fmla="sin 1 f89"/>
              <a:gd name="f92" fmla="cos 1 f89"/>
              <a:gd name="f93" fmla="sin 1 f90"/>
              <a:gd name="f94" fmla="cos 1 f90"/>
              <a:gd name="f95" fmla="+- 0 0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val f99"/>
              <a:gd name="f104" fmla="val f100"/>
              <a:gd name="f105" fmla="val f101"/>
              <a:gd name="f106" fmla="val f102"/>
              <a:gd name="f107" fmla="*/ f103 f61 1"/>
              <a:gd name="f108" fmla="*/ f104 f60 1"/>
              <a:gd name="f109" fmla="*/ f105 f61 1"/>
              <a:gd name="f110" fmla="*/ f106 f60 1"/>
              <a:gd name="f111" fmla="+- 0 0 f108"/>
              <a:gd name="f112" fmla="+- 0 0 f107"/>
              <a:gd name="f113" fmla="+- 0 0 f110"/>
              <a:gd name="f114" fmla="+- 0 0 f109"/>
              <a:gd name="f115" fmla="+- 0 0 f111"/>
              <a:gd name="f116" fmla="+- 0 0 f112"/>
              <a:gd name="f117" fmla="+- 0 0 f113"/>
              <a:gd name="f118" fmla="+- 0 0 f114"/>
              <a:gd name="f119" fmla="at2 f115 f116"/>
              <a:gd name="f120" fmla="at2 f117 f118"/>
              <a:gd name="f121" fmla="+- f119 f1 0"/>
              <a:gd name="f122" fmla="+- f120 f1 0"/>
              <a:gd name="f123" fmla="*/ f121 f8 1"/>
              <a:gd name="f124" fmla="*/ f122 f8 1"/>
              <a:gd name="f125" fmla="*/ f123 1 f0"/>
              <a:gd name="f126" fmla="*/ f124 1 f0"/>
              <a:gd name="f127" fmla="+- 0 0 f125"/>
              <a:gd name="f128" fmla="+- 0 0 f126"/>
              <a:gd name="f129" fmla="val f127"/>
              <a:gd name="f130" fmla="val f128"/>
              <a:gd name="f131" fmla="+- 0 0 f129"/>
              <a:gd name="f132" fmla="+- 0 0 f130"/>
              <a:gd name="f133" fmla="*/ f131 f0 1"/>
              <a:gd name="f134" fmla="*/ f132 f0 1"/>
              <a:gd name="f135" fmla="*/ f133 1 f8"/>
              <a:gd name="f136" fmla="*/ f134 1 f8"/>
              <a:gd name="f137" fmla="+- f135 0 f1"/>
              <a:gd name="f138" fmla="+- f136 0 f1"/>
              <a:gd name="f139" fmla="+- f137 f1 0"/>
              <a:gd name="f140" fmla="+- f138 f1 0"/>
              <a:gd name="f141" fmla="*/ f139 f8 1"/>
              <a:gd name="f142" fmla="*/ f140 f8 1"/>
              <a:gd name="f143" fmla="*/ f141 1 f0"/>
              <a:gd name="f144" fmla="*/ f142 1 f0"/>
              <a:gd name="f145" fmla="+- 0 0 f143"/>
              <a:gd name="f146" fmla="+- 0 0 f144"/>
              <a:gd name="f147" fmla="+- 0 0 f145"/>
              <a:gd name="f148" fmla="+- 0 0 f146"/>
              <a:gd name="f149" fmla="*/ f147 f0 1"/>
              <a:gd name="f150" fmla="*/ f148 f0 1"/>
              <a:gd name="f151" fmla="*/ f149 1 f8"/>
              <a:gd name="f152" fmla="*/ f150 1 f8"/>
              <a:gd name="f153" fmla="+- f151 0 f1"/>
              <a:gd name="f154" fmla="+- f152 0 f1"/>
              <a:gd name="f155" fmla="cos 1 f153"/>
              <a:gd name="f156" fmla="sin 1 f153"/>
              <a:gd name="f157" fmla="cos 1 f154"/>
              <a:gd name="f158" fmla="sin 1 f154"/>
              <a:gd name="f159" fmla="+- 0 0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val f163"/>
              <a:gd name="f168" fmla="val f164"/>
              <a:gd name="f169" fmla="val f165"/>
              <a:gd name="f170" fmla="val f166"/>
              <a:gd name="f171" fmla="+- 0 0 f167"/>
              <a:gd name="f172" fmla="+- 0 0 f168"/>
              <a:gd name="f173" fmla="+- 0 0 f169"/>
              <a:gd name="f174" fmla="+- 0 0 f170"/>
              <a:gd name="f175" fmla="*/ f9 f171 1"/>
              <a:gd name="f176" fmla="*/ f9 f172 1"/>
              <a:gd name="f177" fmla="*/ f9 f173 1"/>
              <a:gd name="f178" fmla="*/ f9 f174 1"/>
              <a:gd name="f179" fmla="*/ f175 f61 1"/>
              <a:gd name="f180" fmla="*/ f176 f60 1"/>
              <a:gd name="f181" fmla="*/ f177 f61 1"/>
              <a:gd name="f182" fmla="*/ f178 f60 1"/>
              <a:gd name="f183" fmla="+- f69 f179 0"/>
              <a:gd name="f184" fmla="+- f68 f180 0"/>
              <a:gd name="f185" fmla="+- f69 f181 0"/>
              <a:gd name="f186" fmla="+- f68 f182 0"/>
              <a:gd name="f187" fmla="max f183 f185"/>
              <a:gd name="f188" fmla="max f184 f186"/>
              <a:gd name="f189" fmla="min f183 f185"/>
              <a:gd name="f190" fmla="min f184 f186"/>
              <a:gd name="f191" fmla="*/ f183 f39 1"/>
              <a:gd name="f192" fmla="*/ f184 f39 1"/>
              <a:gd name="f193" fmla="*/ f185 f39 1"/>
              <a:gd name="f194" fmla="*/ f186 f39 1"/>
              <a:gd name="f195" fmla="?: f75 f44 f187"/>
              <a:gd name="f196" fmla="?: f76 f45 f188"/>
              <a:gd name="f197" fmla="?: f77 f7 f189"/>
              <a:gd name="f198" fmla="?: f78 f7 f190"/>
              <a:gd name="f199" fmla="*/ f197 f39 1"/>
              <a:gd name="f200" fmla="*/ f198 f39 1"/>
              <a:gd name="f201" fmla="*/ f195 f39 1"/>
              <a:gd name="f202" fmla="*/ f196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191" y="f192"/>
              </a:cxn>
              <a:cxn ang="f37">
                <a:pos x="f81" y="f82"/>
              </a:cxn>
              <a:cxn ang="f38">
                <a:pos x="f193" y="f194"/>
              </a:cxn>
            </a:cxnLst>
            <a:rect l="f199" t="f200" r="f201" b="f202"/>
            <a:pathLst>
              <a:path stroke="0">
                <a:moveTo>
                  <a:pt x="f191" y="f192"/>
                </a:moveTo>
                <a:arcTo wR="f73" hR="f74" stAng="f46" swAng="f70"/>
                <a:lnTo>
                  <a:pt x="f81" y="f82"/>
                </a:lnTo>
                <a:close/>
              </a:path>
              <a:path fill="none">
                <a:moveTo>
                  <a:pt x="f191" y="f192"/>
                </a:moveTo>
                <a:arcTo wR="f73" hR="f74" stAng="f46" swAng="f70"/>
              </a:path>
            </a:pathLst>
          </a:custGeom>
          <a:noFill/>
          <a:ln w="127001" cap="rnd">
            <a:solidFill>
              <a:srgbClr val="0F9ED5"/>
            </a:solidFill>
            <a:custDash>
              <a:ds d="800000" sp="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47A0D8-364C-94AB-25FF-494B0C25CB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27050" y="444270"/>
            <a:ext cx="5721483" cy="1325559"/>
          </a:xfrm>
        </p:spPr>
        <p:txBody>
          <a:bodyPr/>
          <a:lstStyle/>
          <a:p>
            <a:pPr lvl="0"/>
            <a:r>
              <a:rPr lang="cs-CZ"/>
              <a:t>Úderové plochy ruky (Te waza)</a:t>
            </a:r>
          </a:p>
        </p:txBody>
      </p:sp>
      <p:grpSp>
        <p:nvGrpSpPr>
          <p:cNvPr id="6" name="Zástupný obsah 2">
            <a:extLst>
              <a:ext uri="{FF2B5EF4-FFF2-40B4-BE49-F238E27FC236}">
                <a16:creationId xmlns:a16="http://schemas.microsoft.com/office/drawing/2014/main" id="{ED8B3D51-AD0D-E476-6F6E-0AEA0ABB1195}"/>
              </a:ext>
            </a:extLst>
          </p:cNvPr>
          <p:cNvGrpSpPr/>
          <p:nvPr/>
        </p:nvGrpSpPr>
        <p:grpSpPr>
          <a:xfrm>
            <a:off x="5827050" y="1906405"/>
            <a:ext cx="5721483" cy="4348072"/>
            <a:chOff x="5827050" y="1906405"/>
            <a:chExt cx="5721483" cy="4348072"/>
          </a:xfrm>
        </p:grpSpPr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C9D8AFE4-D372-D380-888A-0B0952333E47}"/>
                </a:ext>
              </a:extLst>
            </p:cNvPr>
            <p:cNvSpPr/>
            <p:nvPr/>
          </p:nvSpPr>
          <p:spPr>
            <a:xfrm>
              <a:off x="5827050" y="1906405"/>
              <a:ext cx="5721483" cy="3516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21484"/>
                <a:gd name="f7" fmla="val 351666"/>
                <a:gd name="f8" fmla="val 58612"/>
                <a:gd name="f9" fmla="val 26241"/>
                <a:gd name="f10" fmla="val 5662872"/>
                <a:gd name="f11" fmla="val 5695243"/>
                <a:gd name="f12" fmla="val 293054"/>
                <a:gd name="f13" fmla="val 325425"/>
                <a:gd name="f14" fmla="+- 0 0 -90"/>
                <a:gd name="f15" fmla="*/ f3 1 5721484"/>
                <a:gd name="f16" fmla="*/ f4 1 351666"/>
                <a:gd name="f17" fmla="+- f7 0 f5"/>
                <a:gd name="f18" fmla="+- f6 0 f5"/>
                <a:gd name="f19" fmla="*/ f14 f0 1"/>
                <a:gd name="f20" fmla="*/ f18 1 5721484"/>
                <a:gd name="f21" fmla="*/ f17 1 351666"/>
                <a:gd name="f22" fmla="*/ 0 f18 1"/>
                <a:gd name="f23" fmla="*/ 58612 f17 1"/>
                <a:gd name="f24" fmla="*/ 58612 f18 1"/>
                <a:gd name="f25" fmla="*/ 0 f17 1"/>
                <a:gd name="f26" fmla="*/ 5662872 f18 1"/>
                <a:gd name="f27" fmla="*/ 5721484 f18 1"/>
                <a:gd name="f28" fmla="*/ 293054 f17 1"/>
                <a:gd name="f29" fmla="*/ 351666 f17 1"/>
                <a:gd name="f30" fmla="*/ f19 1 f2"/>
                <a:gd name="f31" fmla="*/ f22 1 5721484"/>
                <a:gd name="f32" fmla="*/ f23 1 351666"/>
                <a:gd name="f33" fmla="*/ f24 1 5721484"/>
                <a:gd name="f34" fmla="*/ f25 1 351666"/>
                <a:gd name="f35" fmla="*/ f26 1 5721484"/>
                <a:gd name="f36" fmla="*/ f27 1 5721484"/>
                <a:gd name="f37" fmla="*/ f28 1 351666"/>
                <a:gd name="f38" fmla="*/ f29 1 35166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721484" h="35166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5743" tIns="85743" rIns="85743" bIns="85743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400" b="1" i="0" u="sng" strike="noStrike" kern="1200" cap="none" spc="0" baseline="0">
                  <a:solidFill>
                    <a:srgbClr val="E97132"/>
                  </a:solidFill>
                  <a:uFillTx/>
                  <a:latin typeface="Aptos"/>
                </a:rPr>
                <a:t>Japonsky</a:t>
              </a: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		</a:t>
              </a:r>
              <a:r>
                <a:rPr lang="cs-CZ" sz="2400" b="1" i="0" u="sng" strike="noStrike" kern="1200" cap="none" spc="0" baseline="0">
                  <a:solidFill>
                    <a:srgbClr val="E97132"/>
                  </a:solidFill>
                  <a:uFillTx/>
                  <a:latin typeface="Aptos"/>
                </a:rPr>
                <a:t>Česky</a:t>
              </a:r>
              <a:endParaRPr lang="en-US" sz="1800" b="1" i="0" u="sng" strike="noStrike" kern="1200" cap="none" spc="0" baseline="0">
                <a:solidFill>
                  <a:srgbClr val="E97132"/>
                </a:solidFill>
                <a:uFillTx/>
                <a:latin typeface="Aptos"/>
              </a:endParaRPr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09D63503-D697-5A61-5A11-E24F42FE1B80}"/>
                </a:ext>
              </a:extLst>
            </p:cNvPr>
            <p:cNvSpPr/>
            <p:nvPr/>
          </p:nvSpPr>
          <p:spPr>
            <a:xfrm>
              <a:off x="5827050" y="2269714"/>
              <a:ext cx="5721483" cy="3516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21484"/>
                <a:gd name="f7" fmla="val 351666"/>
                <a:gd name="f8" fmla="val 58612"/>
                <a:gd name="f9" fmla="val 26241"/>
                <a:gd name="f10" fmla="val 5662872"/>
                <a:gd name="f11" fmla="val 5695243"/>
                <a:gd name="f12" fmla="val 293054"/>
                <a:gd name="f13" fmla="val 325425"/>
                <a:gd name="f14" fmla="+- 0 0 -90"/>
                <a:gd name="f15" fmla="*/ f3 1 5721484"/>
                <a:gd name="f16" fmla="*/ f4 1 351666"/>
                <a:gd name="f17" fmla="+- f7 0 f5"/>
                <a:gd name="f18" fmla="+- f6 0 f5"/>
                <a:gd name="f19" fmla="*/ f14 f0 1"/>
                <a:gd name="f20" fmla="*/ f18 1 5721484"/>
                <a:gd name="f21" fmla="*/ f17 1 351666"/>
                <a:gd name="f22" fmla="*/ 0 f18 1"/>
                <a:gd name="f23" fmla="*/ 58612 f17 1"/>
                <a:gd name="f24" fmla="*/ 58612 f18 1"/>
                <a:gd name="f25" fmla="*/ 0 f17 1"/>
                <a:gd name="f26" fmla="*/ 5662872 f18 1"/>
                <a:gd name="f27" fmla="*/ 5721484 f18 1"/>
                <a:gd name="f28" fmla="*/ 293054 f17 1"/>
                <a:gd name="f29" fmla="*/ 351666 f17 1"/>
                <a:gd name="f30" fmla="*/ f19 1 f2"/>
                <a:gd name="f31" fmla="*/ f22 1 5721484"/>
                <a:gd name="f32" fmla="*/ f23 1 351666"/>
                <a:gd name="f33" fmla="*/ f24 1 5721484"/>
                <a:gd name="f34" fmla="*/ f25 1 351666"/>
                <a:gd name="f35" fmla="*/ f26 1 5721484"/>
                <a:gd name="f36" fmla="*/ f27 1 5721484"/>
                <a:gd name="f37" fmla="*/ f28 1 351666"/>
                <a:gd name="f38" fmla="*/ f29 1 35166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721484" h="35166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5743" tIns="85743" rIns="85743" bIns="85743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Seiken			Přední část pěsti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5D7C8E95-F7FD-4C4D-754B-E381C896CFCB}"/>
                </a:ext>
              </a:extLst>
            </p:cNvPr>
            <p:cNvSpPr/>
            <p:nvPr/>
          </p:nvSpPr>
          <p:spPr>
            <a:xfrm>
              <a:off x="5827050" y="2633023"/>
              <a:ext cx="5721483" cy="3516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21484"/>
                <a:gd name="f7" fmla="val 351666"/>
                <a:gd name="f8" fmla="val 58612"/>
                <a:gd name="f9" fmla="val 26241"/>
                <a:gd name="f10" fmla="val 5662872"/>
                <a:gd name="f11" fmla="val 5695243"/>
                <a:gd name="f12" fmla="val 293054"/>
                <a:gd name="f13" fmla="val 325425"/>
                <a:gd name="f14" fmla="+- 0 0 -90"/>
                <a:gd name="f15" fmla="*/ f3 1 5721484"/>
                <a:gd name="f16" fmla="*/ f4 1 351666"/>
                <a:gd name="f17" fmla="+- f7 0 f5"/>
                <a:gd name="f18" fmla="+- f6 0 f5"/>
                <a:gd name="f19" fmla="*/ f14 f0 1"/>
                <a:gd name="f20" fmla="*/ f18 1 5721484"/>
                <a:gd name="f21" fmla="*/ f17 1 351666"/>
                <a:gd name="f22" fmla="*/ 0 f18 1"/>
                <a:gd name="f23" fmla="*/ 58612 f17 1"/>
                <a:gd name="f24" fmla="*/ 58612 f18 1"/>
                <a:gd name="f25" fmla="*/ 0 f17 1"/>
                <a:gd name="f26" fmla="*/ 5662872 f18 1"/>
                <a:gd name="f27" fmla="*/ 5721484 f18 1"/>
                <a:gd name="f28" fmla="*/ 293054 f17 1"/>
                <a:gd name="f29" fmla="*/ 351666 f17 1"/>
                <a:gd name="f30" fmla="*/ f19 1 f2"/>
                <a:gd name="f31" fmla="*/ f22 1 5721484"/>
                <a:gd name="f32" fmla="*/ f23 1 351666"/>
                <a:gd name="f33" fmla="*/ f24 1 5721484"/>
                <a:gd name="f34" fmla="*/ f25 1 351666"/>
                <a:gd name="f35" fmla="*/ f26 1 5721484"/>
                <a:gd name="f36" fmla="*/ f27 1 5721484"/>
                <a:gd name="f37" fmla="*/ f28 1 351666"/>
                <a:gd name="f38" fmla="*/ f29 1 35166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721484" h="35166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5743" tIns="85743" rIns="85743" bIns="85743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Uraken			Hřbet pěsti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F91A47EB-02E5-94CE-1374-1C5E03B97F97}"/>
                </a:ext>
              </a:extLst>
            </p:cNvPr>
            <p:cNvSpPr/>
            <p:nvPr/>
          </p:nvSpPr>
          <p:spPr>
            <a:xfrm>
              <a:off x="5827050" y="2996333"/>
              <a:ext cx="5721483" cy="3516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21484"/>
                <a:gd name="f7" fmla="val 351666"/>
                <a:gd name="f8" fmla="val 58612"/>
                <a:gd name="f9" fmla="val 26241"/>
                <a:gd name="f10" fmla="val 5662872"/>
                <a:gd name="f11" fmla="val 5695243"/>
                <a:gd name="f12" fmla="val 293054"/>
                <a:gd name="f13" fmla="val 325425"/>
                <a:gd name="f14" fmla="+- 0 0 -90"/>
                <a:gd name="f15" fmla="*/ f3 1 5721484"/>
                <a:gd name="f16" fmla="*/ f4 1 351666"/>
                <a:gd name="f17" fmla="+- f7 0 f5"/>
                <a:gd name="f18" fmla="+- f6 0 f5"/>
                <a:gd name="f19" fmla="*/ f14 f0 1"/>
                <a:gd name="f20" fmla="*/ f18 1 5721484"/>
                <a:gd name="f21" fmla="*/ f17 1 351666"/>
                <a:gd name="f22" fmla="*/ 0 f18 1"/>
                <a:gd name="f23" fmla="*/ 58612 f17 1"/>
                <a:gd name="f24" fmla="*/ 58612 f18 1"/>
                <a:gd name="f25" fmla="*/ 0 f17 1"/>
                <a:gd name="f26" fmla="*/ 5662872 f18 1"/>
                <a:gd name="f27" fmla="*/ 5721484 f18 1"/>
                <a:gd name="f28" fmla="*/ 293054 f17 1"/>
                <a:gd name="f29" fmla="*/ 351666 f17 1"/>
                <a:gd name="f30" fmla="*/ f19 1 f2"/>
                <a:gd name="f31" fmla="*/ f22 1 5721484"/>
                <a:gd name="f32" fmla="*/ f23 1 351666"/>
                <a:gd name="f33" fmla="*/ f24 1 5721484"/>
                <a:gd name="f34" fmla="*/ f25 1 351666"/>
                <a:gd name="f35" fmla="*/ f26 1 5721484"/>
                <a:gd name="f36" fmla="*/ f27 1 5721484"/>
                <a:gd name="f37" fmla="*/ f28 1 351666"/>
                <a:gd name="f38" fmla="*/ f29 1 35166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721484" h="35166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5743" tIns="85743" rIns="85743" bIns="85743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Haito			Vnitřní hrana ruky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4317A9E4-FD10-559D-1600-00C3FB6223F8}"/>
                </a:ext>
              </a:extLst>
            </p:cNvPr>
            <p:cNvSpPr/>
            <p:nvPr/>
          </p:nvSpPr>
          <p:spPr>
            <a:xfrm>
              <a:off x="5827050" y="3359642"/>
              <a:ext cx="5721483" cy="3516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21484"/>
                <a:gd name="f7" fmla="val 351666"/>
                <a:gd name="f8" fmla="val 58612"/>
                <a:gd name="f9" fmla="val 26241"/>
                <a:gd name="f10" fmla="val 5662872"/>
                <a:gd name="f11" fmla="val 5695243"/>
                <a:gd name="f12" fmla="val 293054"/>
                <a:gd name="f13" fmla="val 325425"/>
                <a:gd name="f14" fmla="+- 0 0 -90"/>
                <a:gd name="f15" fmla="*/ f3 1 5721484"/>
                <a:gd name="f16" fmla="*/ f4 1 351666"/>
                <a:gd name="f17" fmla="+- f7 0 f5"/>
                <a:gd name="f18" fmla="+- f6 0 f5"/>
                <a:gd name="f19" fmla="*/ f14 f0 1"/>
                <a:gd name="f20" fmla="*/ f18 1 5721484"/>
                <a:gd name="f21" fmla="*/ f17 1 351666"/>
                <a:gd name="f22" fmla="*/ 0 f18 1"/>
                <a:gd name="f23" fmla="*/ 58612 f17 1"/>
                <a:gd name="f24" fmla="*/ 58612 f18 1"/>
                <a:gd name="f25" fmla="*/ 0 f17 1"/>
                <a:gd name="f26" fmla="*/ 5662872 f18 1"/>
                <a:gd name="f27" fmla="*/ 5721484 f18 1"/>
                <a:gd name="f28" fmla="*/ 293054 f17 1"/>
                <a:gd name="f29" fmla="*/ 351666 f17 1"/>
                <a:gd name="f30" fmla="*/ f19 1 f2"/>
                <a:gd name="f31" fmla="*/ f22 1 5721484"/>
                <a:gd name="f32" fmla="*/ f23 1 351666"/>
                <a:gd name="f33" fmla="*/ f24 1 5721484"/>
                <a:gd name="f34" fmla="*/ f25 1 351666"/>
                <a:gd name="f35" fmla="*/ f26 1 5721484"/>
                <a:gd name="f36" fmla="*/ f27 1 5721484"/>
                <a:gd name="f37" fmla="*/ f28 1 351666"/>
                <a:gd name="f38" fmla="*/ f29 1 35166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721484" h="35166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5743" tIns="85743" rIns="85743" bIns="85743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Keito			Oblast kloubu palce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D8E7995F-B1C5-8354-348F-3055B50A9470}"/>
                </a:ext>
              </a:extLst>
            </p:cNvPr>
            <p:cNvSpPr/>
            <p:nvPr/>
          </p:nvSpPr>
          <p:spPr>
            <a:xfrm>
              <a:off x="5827050" y="3722952"/>
              <a:ext cx="5721483" cy="3516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21484"/>
                <a:gd name="f7" fmla="val 351666"/>
                <a:gd name="f8" fmla="val 58612"/>
                <a:gd name="f9" fmla="val 26241"/>
                <a:gd name="f10" fmla="val 5662872"/>
                <a:gd name="f11" fmla="val 5695243"/>
                <a:gd name="f12" fmla="val 293054"/>
                <a:gd name="f13" fmla="val 325425"/>
                <a:gd name="f14" fmla="+- 0 0 -90"/>
                <a:gd name="f15" fmla="*/ f3 1 5721484"/>
                <a:gd name="f16" fmla="*/ f4 1 351666"/>
                <a:gd name="f17" fmla="+- f7 0 f5"/>
                <a:gd name="f18" fmla="+- f6 0 f5"/>
                <a:gd name="f19" fmla="*/ f14 f0 1"/>
                <a:gd name="f20" fmla="*/ f18 1 5721484"/>
                <a:gd name="f21" fmla="*/ f17 1 351666"/>
                <a:gd name="f22" fmla="*/ 0 f18 1"/>
                <a:gd name="f23" fmla="*/ 58612 f17 1"/>
                <a:gd name="f24" fmla="*/ 58612 f18 1"/>
                <a:gd name="f25" fmla="*/ 0 f17 1"/>
                <a:gd name="f26" fmla="*/ 5662872 f18 1"/>
                <a:gd name="f27" fmla="*/ 5721484 f18 1"/>
                <a:gd name="f28" fmla="*/ 293054 f17 1"/>
                <a:gd name="f29" fmla="*/ 351666 f17 1"/>
                <a:gd name="f30" fmla="*/ f19 1 f2"/>
                <a:gd name="f31" fmla="*/ f22 1 5721484"/>
                <a:gd name="f32" fmla="*/ f23 1 351666"/>
                <a:gd name="f33" fmla="*/ f24 1 5721484"/>
                <a:gd name="f34" fmla="*/ f25 1 351666"/>
                <a:gd name="f35" fmla="*/ f26 1 5721484"/>
                <a:gd name="f36" fmla="*/ f27 1 5721484"/>
                <a:gd name="f37" fmla="*/ f28 1 351666"/>
                <a:gd name="f38" fmla="*/ f29 1 35166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721484" h="35166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5743" tIns="85743" rIns="85743" bIns="85743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Seryuto			Oblast mezi palcem a pěstí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DC1C10CB-3A08-4578-56AF-688E72F0BF10}"/>
                </a:ext>
              </a:extLst>
            </p:cNvPr>
            <p:cNvSpPr/>
            <p:nvPr/>
          </p:nvSpPr>
          <p:spPr>
            <a:xfrm>
              <a:off x="5827050" y="4086261"/>
              <a:ext cx="5721483" cy="3516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21484"/>
                <a:gd name="f7" fmla="val 351666"/>
                <a:gd name="f8" fmla="val 58612"/>
                <a:gd name="f9" fmla="val 26241"/>
                <a:gd name="f10" fmla="val 5662872"/>
                <a:gd name="f11" fmla="val 5695243"/>
                <a:gd name="f12" fmla="val 293054"/>
                <a:gd name="f13" fmla="val 325425"/>
                <a:gd name="f14" fmla="+- 0 0 -90"/>
                <a:gd name="f15" fmla="*/ f3 1 5721484"/>
                <a:gd name="f16" fmla="*/ f4 1 351666"/>
                <a:gd name="f17" fmla="+- f7 0 f5"/>
                <a:gd name="f18" fmla="+- f6 0 f5"/>
                <a:gd name="f19" fmla="*/ f14 f0 1"/>
                <a:gd name="f20" fmla="*/ f18 1 5721484"/>
                <a:gd name="f21" fmla="*/ f17 1 351666"/>
                <a:gd name="f22" fmla="*/ 0 f18 1"/>
                <a:gd name="f23" fmla="*/ 58612 f17 1"/>
                <a:gd name="f24" fmla="*/ 58612 f18 1"/>
                <a:gd name="f25" fmla="*/ 0 f17 1"/>
                <a:gd name="f26" fmla="*/ 5662872 f18 1"/>
                <a:gd name="f27" fmla="*/ 5721484 f18 1"/>
                <a:gd name="f28" fmla="*/ 293054 f17 1"/>
                <a:gd name="f29" fmla="*/ 351666 f17 1"/>
                <a:gd name="f30" fmla="*/ f19 1 f2"/>
                <a:gd name="f31" fmla="*/ f22 1 5721484"/>
                <a:gd name="f32" fmla="*/ f23 1 351666"/>
                <a:gd name="f33" fmla="*/ f24 1 5721484"/>
                <a:gd name="f34" fmla="*/ f25 1 351666"/>
                <a:gd name="f35" fmla="*/ f26 1 5721484"/>
                <a:gd name="f36" fmla="*/ f27 1 5721484"/>
                <a:gd name="f37" fmla="*/ f28 1 351666"/>
                <a:gd name="f38" fmla="*/ f29 1 35166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721484" h="35166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5743" tIns="85743" rIns="85743" bIns="85743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Shuto			Vnější hrana ruky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8060C267-305B-5C25-BF56-D8D4BF934D49}"/>
                </a:ext>
              </a:extLst>
            </p:cNvPr>
            <p:cNvSpPr/>
            <p:nvPr/>
          </p:nvSpPr>
          <p:spPr>
            <a:xfrm>
              <a:off x="5827050" y="4449570"/>
              <a:ext cx="5721483" cy="3516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21484"/>
                <a:gd name="f7" fmla="val 351666"/>
                <a:gd name="f8" fmla="val 58612"/>
                <a:gd name="f9" fmla="val 26241"/>
                <a:gd name="f10" fmla="val 5662872"/>
                <a:gd name="f11" fmla="val 5695243"/>
                <a:gd name="f12" fmla="val 293054"/>
                <a:gd name="f13" fmla="val 325425"/>
                <a:gd name="f14" fmla="+- 0 0 -90"/>
                <a:gd name="f15" fmla="*/ f3 1 5721484"/>
                <a:gd name="f16" fmla="*/ f4 1 351666"/>
                <a:gd name="f17" fmla="+- f7 0 f5"/>
                <a:gd name="f18" fmla="+- f6 0 f5"/>
                <a:gd name="f19" fmla="*/ f14 f0 1"/>
                <a:gd name="f20" fmla="*/ f18 1 5721484"/>
                <a:gd name="f21" fmla="*/ f17 1 351666"/>
                <a:gd name="f22" fmla="*/ 0 f18 1"/>
                <a:gd name="f23" fmla="*/ 58612 f17 1"/>
                <a:gd name="f24" fmla="*/ 58612 f18 1"/>
                <a:gd name="f25" fmla="*/ 0 f17 1"/>
                <a:gd name="f26" fmla="*/ 5662872 f18 1"/>
                <a:gd name="f27" fmla="*/ 5721484 f18 1"/>
                <a:gd name="f28" fmla="*/ 293054 f17 1"/>
                <a:gd name="f29" fmla="*/ 351666 f17 1"/>
                <a:gd name="f30" fmla="*/ f19 1 f2"/>
                <a:gd name="f31" fmla="*/ f22 1 5721484"/>
                <a:gd name="f32" fmla="*/ f23 1 351666"/>
                <a:gd name="f33" fmla="*/ f24 1 5721484"/>
                <a:gd name="f34" fmla="*/ f25 1 351666"/>
                <a:gd name="f35" fmla="*/ f26 1 5721484"/>
                <a:gd name="f36" fmla="*/ f27 1 5721484"/>
                <a:gd name="f37" fmla="*/ f28 1 351666"/>
                <a:gd name="f38" fmla="*/ f29 1 35166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721484" h="35166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5743" tIns="85743" rIns="85743" bIns="85743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Teisho			Spodní část dlaně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95346D01-50F5-327B-04D6-FC933BDF773C}"/>
                </a:ext>
              </a:extLst>
            </p:cNvPr>
            <p:cNvSpPr/>
            <p:nvPr/>
          </p:nvSpPr>
          <p:spPr>
            <a:xfrm>
              <a:off x="5827050" y="4812880"/>
              <a:ext cx="5721483" cy="3516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21484"/>
                <a:gd name="f7" fmla="val 351666"/>
                <a:gd name="f8" fmla="val 58612"/>
                <a:gd name="f9" fmla="val 26241"/>
                <a:gd name="f10" fmla="val 5662872"/>
                <a:gd name="f11" fmla="val 5695243"/>
                <a:gd name="f12" fmla="val 293054"/>
                <a:gd name="f13" fmla="val 325425"/>
                <a:gd name="f14" fmla="+- 0 0 -90"/>
                <a:gd name="f15" fmla="*/ f3 1 5721484"/>
                <a:gd name="f16" fmla="*/ f4 1 351666"/>
                <a:gd name="f17" fmla="+- f7 0 f5"/>
                <a:gd name="f18" fmla="+- f6 0 f5"/>
                <a:gd name="f19" fmla="*/ f14 f0 1"/>
                <a:gd name="f20" fmla="*/ f18 1 5721484"/>
                <a:gd name="f21" fmla="*/ f17 1 351666"/>
                <a:gd name="f22" fmla="*/ 0 f18 1"/>
                <a:gd name="f23" fmla="*/ 58612 f17 1"/>
                <a:gd name="f24" fmla="*/ 58612 f18 1"/>
                <a:gd name="f25" fmla="*/ 0 f17 1"/>
                <a:gd name="f26" fmla="*/ 5662872 f18 1"/>
                <a:gd name="f27" fmla="*/ 5721484 f18 1"/>
                <a:gd name="f28" fmla="*/ 293054 f17 1"/>
                <a:gd name="f29" fmla="*/ 351666 f17 1"/>
                <a:gd name="f30" fmla="*/ f19 1 f2"/>
                <a:gd name="f31" fmla="*/ f22 1 5721484"/>
                <a:gd name="f32" fmla="*/ f23 1 351666"/>
                <a:gd name="f33" fmla="*/ f24 1 5721484"/>
                <a:gd name="f34" fmla="*/ f25 1 351666"/>
                <a:gd name="f35" fmla="*/ f26 1 5721484"/>
                <a:gd name="f36" fmla="*/ f27 1 5721484"/>
                <a:gd name="f37" fmla="*/ f28 1 351666"/>
                <a:gd name="f38" fmla="*/ f29 1 35166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721484" h="35166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5743" tIns="85743" rIns="85743" bIns="85743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Nukite			Napnuté prsty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173B9379-9FCA-D67D-1616-39762EAFFB03}"/>
                </a:ext>
              </a:extLst>
            </p:cNvPr>
            <p:cNvSpPr/>
            <p:nvPr/>
          </p:nvSpPr>
          <p:spPr>
            <a:xfrm>
              <a:off x="5827050" y="5176189"/>
              <a:ext cx="5721483" cy="3516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21484"/>
                <a:gd name="f7" fmla="val 351666"/>
                <a:gd name="f8" fmla="val 58612"/>
                <a:gd name="f9" fmla="val 26241"/>
                <a:gd name="f10" fmla="val 5662872"/>
                <a:gd name="f11" fmla="val 5695243"/>
                <a:gd name="f12" fmla="val 293054"/>
                <a:gd name="f13" fmla="val 325425"/>
                <a:gd name="f14" fmla="+- 0 0 -90"/>
                <a:gd name="f15" fmla="*/ f3 1 5721484"/>
                <a:gd name="f16" fmla="*/ f4 1 351666"/>
                <a:gd name="f17" fmla="+- f7 0 f5"/>
                <a:gd name="f18" fmla="+- f6 0 f5"/>
                <a:gd name="f19" fmla="*/ f14 f0 1"/>
                <a:gd name="f20" fmla="*/ f18 1 5721484"/>
                <a:gd name="f21" fmla="*/ f17 1 351666"/>
                <a:gd name="f22" fmla="*/ 0 f18 1"/>
                <a:gd name="f23" fmla="*/ 58612 f17 1"/>
                <a:gd name="f24" fmla="*/ 58612 f18 1"/>
                <a:gd name="f25" fmla="*/ 0 f17 1"/>
                <a:gd name="f26" fmla="*/ 5662872 f18 1"/>
                <a:gd name="f27" fmla="*/ 5721484 f18 1"/>
                <a:gd name="f28" fmla="*/ 293054 f17 1"/>
                <a:gd name="f29" fmla="*/ 351666 f17 1"/>
                <a:gd name="f30" fmla="*/ f19 1 f2"/>
                <a:gd name="f31" fmla="*/ f22 1 5721484"/>
                <a:gd name="f32" fmla="*/ f23 1 351666"/>
                <a:gd name="f33" fmla="*/ f24 1 5721484"/>
                <a:gd name="f34" fmla="*/ f25 1 351666"/>
                <a:gd name="f35" fmla="*/ f26 1 5721484"/>
                <a:gd name="f36" fmla="*/ f27 1 5721484"/>
                <a:gd name="f37" fmla="*/ f28 1 351666"/>
                <a:gd name="f38" fmla="*/ f29 1 35166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721484" h="35166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5743" tIns="85743" rIns="85743" bIns="85743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Ippon-ken		Pěst s vystouplým kloubem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85102189-6AEE-C15B-CE8D-8D776CAED316}"/>
                </a:ext>
              </a:extLst>
            </p:cNvPr>
            <p:cNvSpPr/>
            <p:nvPr/>
          </p:nvSpPr>
          <p:spPr>
            <a:xfrm>
              <a:off x="5827050" y="5539499"/>
              <a:ext cx="5721483" cy="3516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21484"/>
                <a:gd name="f7" fmla="val 351666"/>
                <a:gd name="f8" fmla="val 58612"/>
                <a:gd name="f9" fmla="val 26241"/>
                <a:gd name="f10" fmla="val 5662872"/>
                <a:gd name="f11" fmla="val 5695243"/>
                <a:gd name="f12" fmla="val 293054"/>
                <a:gd name="f13" fmla="val 325425"/>
                <a:gd name="f14" fmla="+- 0 0 -90"/>
                <a:gd name="f15" fmla="*/ f3 1 5721484"/>
                <a:gd name="f16" fmla="*/ f4 1 351666"/>
                <a:gd name="f17" fmla="+- f7 0 f5"/>
                <a:gd name="f18" fmla="+- f6 0 f5"/>
                <a:gd name="f19" fmla="*/ f14 f0 1"/>
                <a:gd name="f20" fmla="*/ f18 1 5721484"/>
                <a:gd name="f21" fmla="*/ f17 1 351666"/>
                <a:gd name="f22" fmla="*/ 0 f18 1"/>
                <a:gd name="f23" fmla="*/ 58612 f17 1"/>
                <a:gd name="f24" fmla="*/ 58612 f18 1"/>
                <a:gd name="f25" fmla="*/ 0 f17 1"/>
                <a:gd name="f26" fmla="*/ 5662872 f18 1"/>
                <a:gd name="f27" fmla="*/ 5721484 f18 1"/>
                <a:gd name="f28" fmla="*/ 293054 f17 1"/>
                <a:gd name="f29" fmla="*/ 351666 f17 1"/>
                <a:gd name="f30" fmla="*/ f19 1 f2"/>
                <a:gd name="f31" fmla="*/ f22 1 5721484"/>
                <a:gd name="f32" fmla="*/ f23 1 351666"/>
                <a:gd name="f33" fmla="*/ f24 1 5721484"/>
                <a:gd name="f34" fmla="*/ f25 1 351666"/>
                <a:gd name="f35" fmla="*/ f26 1 5721484"/>
                <a:gd name="f36" fmla="*/ f27 1 5721484"/>
                <a:gd name="f37" fmla="*/ f28 1 351666"/>
                <a:gd name="f38" fmla="*/ f29 1 35166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721484" h="35166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5743" tIns="85743" rIns="85743" bIns="85743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Empi			Loket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D89CC098-2528-9A24-064E-6DDF6F4675D1}"/>
                </a:ext>
              </a:extLst>
            </p:cNvPr>
            <p:cNvSpPr/>
            <p:nvPr/>
          </p:nvSpPr>
          <p:spPr>
            <a:xfrm>
              <a:off x="5827050" y="5902808"/>
              <a:ext cx="5721483" cy="3516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21484"/>
                <a:gd name="f7" fmla="val 351666"/>
                <a:gd name="f8" fmla="val 58612"/>
                <a:gd name="f9" fmla="val 26241"/>
                <a:gd name="f10" fmla="val 5662872"/>
                <a:gd name="f11" fmla="val 5695243"/>
                <a:gd name="f12" fmla="val 293054"/>
                <a:gd name="f13" fmla="val 325425"/>
                <a:gd name="f14" fmla="+- 0 0 -90"/>
                <a:gd name="f15" fmla="*/ f3 1 5721484"/>
                <a:gd name="f16" fmla="*/ f4 1 351666"/>
                <a:gd name="f17" fmla="+- f7 0 f5"/>
                <a:gd name="f18" fmla="+- f6 0 f5"/>
                <a:gd name="f19" fmla="*/ f14 f0 1"/>
                <a:gd name="f20" fmla="*/ f18 1 5721484"/>
                <a:gd name="f21" fmla="*/ f17 1 351666"/>
                <a:gd name="f22" fmla="*/ 0 f18 1"/>
                <a:gd name="f23" fmla="*/ 58612 f17 1"/>
                <a:gd name="f24" fmla="*/ 58612 f18 1"/>
                <a:gd name="f25" fmla="*/ 0 f17 1"/>
                <a:gd name="f26" fmla="*/ 5662872 f18 1"/>
                <a:gd name="f27" fmla="*/ 5721484 f18 1"/>
                <a:gd name="f28" fmla="*/ 293054 f17 1"/>
                <a:gd name="f29" fmla="*/ 351666 f17 1"/>
                <a:gd name="f30" fmla="*/ f19 1 f2"/>
                <a:gd name="f31" fmla="*/ f22 1 5721484"/>
                <a:gd name="f32" fmla="*/ f23 1 351666"/>
                <a:gd name="f33" fmla="*/ f24 1 5721484"/>
                <a:gd name="f34" fmla="*/ f25 1 351666"/>
                <a:gd name="f35" fmla="*/ f26 1 5721484"/>
                <a:gd name="f36" fmla="*/ f27 1 5721484"/>
                <a:gd name="f37" fmla="*/ f28 1 351666"/>
                <a:gd name="f38" fmla="*/ f29 1 35166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721484" h="35166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85743" tIns="85743" rIns="85743" bIns="85743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Kumade		Medvědí tlapa	</a:t>
              </a:r>
              <a:r>
                <a:rPr lang="cs-CZ" sz="5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	</a:t>
              </a:r>
              <a:endParaRPr lang="en-US" sz="5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0B7227F2-C922-7EFC-4558-71DC4DA4E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Arc 9224">
            <a:extLst>
              <a:ext uri="{FF2B5EF4-FFF2-40B4-BE49-F238E27FC236}">
                <a16:creationId xmlns:a16="http://schemas.microsoft.com/office/drawing/2014/main" id="{19448442-2868-9005-28BA-7D973CF28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rot="3967212" flipH="1">
            <a:off x="8631343" y="490532"/>
            <a:ext cx="2987902" cy="298790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150"/>
              <a:gd name="f11" fmla="val 270"/>
              <a:gd name="f12" fmla="+- 0 0 -240"/>
              <a:gd name="f13" fmla="+- 0 0 -210"/>
              <a:gd name="f14" fmla="+- 0 0 -180"/>
              <a:gd name="f15" fmla="abs f4"/>
              <a:gd name="f16" fmla="abs f5"/>
              <a:gd name="f17" fmla="abs f6"/>
              <a:gd name="f18" fmla="+- 0 0 f10"/>
              <a:gd name="f19" fmla="+- 0 0 f11"/>
              <a:gd name="f20" fmla="*/ f12 f0 1"/>
              <a:gd name="f21" fmla="*/ f13 f0 1"/>
              <a:gd name="f22" fmla="*/ f14 f0 1"/>
              <a:gd name="f23" fmla="?: f15 f4 1"/>
              <a:gd name="f24" fmla="?: f16 f5 1"/>
              <a:gd name="f25" fmla="?: f17 f6 1"/>
              <a:gd name="f26" fmla="*/ f18 f0 1"/>
              <a:gd name="f27" fmla="*/ f19 f0 1"/>
              <a:gd name="f28" fmla="*/ f20 1 f3"/>
              <a:gd name="f29" fmla="*/ f21 1 f3"/>
              <a:gd name="f30" fmla="*/ f22 1 f3"/>
              <a:gd name="f31" fmla="*/ f23 1 21600"/>
              <a:gd name="f32" fmla="*/ f24 1 21600"/>
              <a:gd name="f33" fmla="*/ 21600 f23 1"/>
              <a:gd name="f34" fmla="*/ 21600 f24 1"/>
              <a:gd name="f35" fmla="*/ f26 1 f3"/>
              <a:gd name="f36" fmla="*/ f27 1 f3"/>
              <a:gd name="f37" fmla="+- f28 0 f1"/>
              <a:gd name="f38" fmla="+- f29 0 f1"/>
              <a:gd name="f39" fmla="+- f30 0 f1"/>
              <a:gd name="f40" fmla="min f32 f31"/>
              <a:gd name="f41" fmla="*/ f33 1 f25"/>
              <a:gd name="f42" fmla="*/ f34 1 f25"/>
              <a:gd name="f43" fmla="+- f35 0 f1"/>
              <a:gd name="f44" fmla="+- f36 0 f1"/>
              <a:gd name="f45" fmla="val f41"/>
              <a:gd name="f46" fmla="val f42"/>
              <a:gd name="f47" fmla="+- 0 0 f43"/>
              <a:gd name="f48" fmla="+- 0 0 f44"/>
              <a:gd name="f49" fmla="+- f46 0 f7"/>
              <a:gd name="f50" fmla="+- f45 0 f7"/>
              <a:gd name="f51" fmla="+- f48 0 f47"/>
              <a:gd name="f52" fmla="+- f47 f1 0"/>
              <a:gd name="f53" fmla="+- f48 f1 0"/>
              <a:gd name="f54" fmla="+- 21600000 0 f47"/>
              <a:gd name="f55" fmla="+- f1 0 f47"/>
              <a:gd name="f56" fmla="+- 27000000 0 f47"/>
              <a:gd name="f57" fmla="+- f0 0 f47"/>
              <a:gd name="f58" fmla="+- 32400000 0 f47"/>
              <a:gd name="f59" fmla="+- f2 0 f47"/>
              <a:gd name="f60" fmla="+- 37800000 0 f47"/>
              <a:gd name="f61" fmla="*/ f49 1 2"/>
              <a:gd name="f62" fmla="*/ f50 1 2"/>
              <a:gd name="f63" fmla="+- f51 21600000 0"/>
              <a:gd name="f64" fmla="?: f55 f55 f56"/>
              <a:gd name="f65" fmla="?: f57 f57 f58"/>
              <a:gd name="f66" fmla="?: f59 f59 f60"/>
              <a:gd name="f67" fmla="*/ f52 f8 1"/>
              <a:gd name="f68" fmla="*/ f53 f8 1"/>
              <a:gd name="f69" fmla="+- f7 f61 0"/>
              <a:gd name="f70" fmla="+- f7 f62 0"/>
              <a:gd name="f71" fmla="?: f51 f51 f63"/>
              <a:gd name="f72" fmla="*/ f67 1 f0"/>
              <a:gd name="f73" fmla="*/ f68 1 f0"/>
              <a:gd name="f74" fmla="*/ f62 f40 1"/>
              <a:gd name="f75" fmla="*/ f61 f40 1"/>
              <a:gd name="f76" fmla="+- f71 0 f54"/>
              <a:gd name="f77" fmla="+- f71 0 f64"/>
              <a:gd name="f78" fmla="+- f71 0 f65"/>
              <a:gd name="f79" fmla="+- f71 0 f66"/>
              <a:gd name="f80" fmla="+- 0 0 f72"/>
              <a:gd name="f81" fmla="+- 0 0 f73"/>
              <a:gd name="f82" fmla="*/ f70 f40 1"/>
              <a:gd name="f83" fmla="*/ f69 f40 1"/>
              <a:gd name="f84" fmla="+- 0 0 f80"/>
              <a:gd name="f85" fmla="+- 0 0 f81"/>
              <a:gd name="f86" fmla="*/ f84 f0 1"/>
              <a:gd name="f87" fmla="*/ f85 f0 1"/>
              <a:gd name="f88" fmla="*/ f86 1 f8"/>
              <a:gd name="f89" fmla="*/ f87 1 f8"/>
              <a:gd name="f90" fmla="+- f88 0 f1"/>
              <a:gd name="f91" fmla="+- f89 0 f1"/>
              <a:gd name="f92" fmla="sin 1 f90"/>
              <a:gd name="f93" fmla="cos 1 f90"/>
              <a:gd name="f94" fmla="sin 1 f91"/>
              <a:gd name="f95" fmla="cos 1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+- 0 0 f99"/>
              <a:gd name="f104" fmla="val f100"/>
              <a:gd name="f105" fmla="val f101"/>
              <a:gd name="f106" fmla="val f102"/>
              <a:gd name="f107" fmla="val f103"/>
              <a:gd name="f108" fmla="*/ f104 f62 1"/>
              <a:gd name="f109" fmla="*/ f105 f61 1"/>
              <a:gd name="f110" fmla="*/ f106 f62 1"/>
              <a:gd name="f111" fmla="*/ f107 f61 1"/>
              <a:gd name="f112" fmla="+- 0 0 f109"/>
              <a:gd name="f113" fmla="+- 0 0 f108"/>
              <a:gd name="f114" fmla="+- 0 0 f111"/>
              <a:gd name="f115" fmla="+- 0 0 f110"/>
              <a:gd name="f116" fmla="+- 0 0 f112"/>
              <a:gd name="f117" fmla="+- 0 0 f113"/>
              <a:gd name="f118" fmla="+- 0 0 f114"/>
              <a:gd name="f119" fmla="+- 0 0 f115"/>
              <a:gd name="f120" fmla="at2 f116 f117"/>
              <a:gd name="f121" fmla="at2 f118 f119"/>
              <a:gd name="f122" fmla="+- f120 f1 0"/>
              <a:gd name="f123" fmla="+- f121 f1 0"/>
              <a:gd name="f124" fmla="*/ f122 f8 1"/>
              <a:gd name="f125" fmla="*/ f123 f8 1"/>
              <a:gd name="f126" fmla="*/ f124 1 f0"/>
              <a:gd name="f127" fmla="*/ f125 1 f0"/>
              <a:gd name="f128" fmla="+- 0 0 f126"/>
              <a:gd name="f129" fmla="+- 0 0 f127"/>
              <a:gd name="f130" fmla="val f128"/>
              <a:gd name="f131" fmla="val f129"/>
              <a:gd name="f132" fmla="+- 0 0 f130"/>
              <a:gd name="f133" fmla="+- 0 0 f131"/>
              <a:gd name="f134" fmla="*/ f132 f0 1"/>
              <a:gd name="f135" fmla="*/ f133 f0 1"/>
              <a:gd name="f136" fmla="*/ f134 1 f8"/>
              <a:gd name="f137" fmla="*/ f135 1 f8"/>
              <a:gd name="f138" fmla="+- f136 0 f1"/>
              <a:gd name="f139" fmla="+- f137 0 f1"/>
              <a:gd name="f140" fmla="+- f138 f1 0"/>
              <a:gd name="f141" fmla="+- f139 f1 0"/>
              <a:gd name="f142" fmla="*/ f140 f8 1"/>
              <a:gd name="f143" fmla="*/ f141 f8 1"/>
              <a:gd name="f144" fmla="*/ f142 1 f0"/>
              <a:gd name="f145" fmla="*/ f143 1 f0"/>
              <a:gd name="f146" fmla="+- 0 0 f144"/>
              <a:gd name="f147" fmla="+- 0 0 f145"/>
              <a:gd name="f148" fmla="+- 0 0 f146"/>
              <a:gd name="f149" fmla="+- 0 0 f147"/>
              <a:gd name="f150" fmla="*/ f148 f0 1"/>
              <a:gd name="f151" fmla="*/ f149 f0 1"/>
              <a:gd name="f152" fmla="*/ f150 1 f8"/>
              <a:gd name="f153" fmla="*/ f151 1 f8"/>
              <a:gd name="f154" fmla="+- f152 0 f1"/>
              <a:gd name="f155" fmla="+- f153 0 f1"/>
              <a:gd name="f156" fmla="cos 1 f154"/>
              <a:gd name="f157" fmla="sin 1 f154"/>
              <a:gd name="f158" fmla="cos 1 f155"/>
              <a:gd name="f159" fmla="sin 1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+- 0 0 f163"/>
              <a:gd name="f168" fmla="val f164"/>
              <a:gd name="f169" fmla="val f165"/>
              <a:gd name="f170" fmla="val f166"/>
              <a:gd name="f171" fmla="val f167"/>
              <a:gd name="f172" fmla="+- 0 0 f168"/>
              <a:gd name="f173" fmla="+- 0 0 f169"/>
              <a:gd name="f174" fmla="+- 0 0 f170"/>
              <a:gd name="f175" fmla="+- 0 0 f171"/>
              <a:gd name="f176" fmla="*/ f9 f172 1"/>
              <a:gd name="f177" fmla="*/ f9 f173 1"/>
              <a:gd name="f178" fmla="*/ f9 f174 1"/>
              <a:gd name="f179" fmla="*/ f9 f175 1"/>
              <a:gd name="f180" fmla="*/ f176 f62 1"/>
              <a:gd name="f181" fmla="*/ f177 f61 1"/>
              <a:gd name="f182" fmla="*/ f178 f62 1"/>
              <a:gd name="f183" fmla="*/ f179 f61 1"/>
              <a:gd name="f184" fmla="+- f70 f180 0"/>
              <a:gd name="f185" fmla="+- f69 f181 0"/>
              <a:gd name="f186" fmla="+- f70 f182 0"/>
              <a:gd name="f187" fmla="+- f69 f183 0"/>
              <a:gd name="f188" fmla="max f184 f186"/>
              <a:gd name="f189" fmla="max f185 f187"/>
              <a:gd name="f190" fmla="min f184 f186"/>
              <a:gd name="f191" fmla="min f185 f187"/>
              <a:gd name="f192" fmla="*/ f184 f40 1"/>
              <a:gd name="f193" fmla="*/ f185 f40 1"/>
              <a:gd name="f194" fmla="*/ f186 f40 1"/>
              <a:gd name="f195" fmla="*/ f187 f40 1"/>
              <a:gd name="f196" fmla="?: f76 f45 f188"/>
              <a:gd name="f197" fmla="?: f77 f46 f189"/>
              <a:gd name="f198" fmla="?: f78 f7 f190"/>
              <a:gd name="f199" fmla="?: f79 f7 f191"/>
              <a:gd name="f200" fmla="*/ f198 f40 1"/>
              <a:gd name="f201" fmla="*/ f199 f40 1"/>
              <a:gd name="f202" fmla="*/ f196 f40 1"/>
              <a:gd name="f203" fmla="*/ f197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192" y="f193"/>
              </a:cxn>
              <a:cxn ang="f38">
                <a:pos x="f82" y="f83"/>
              </a:cxn>
              <a:cxn ang="f39">
                <a:pos x="f194" y="f195"/>
              </a:cxn>
            </a:cxnLst>
            <a:rect l="f200" t="f201" r="f202" b="f203"/>
            <a:pathLst>
              <a:path stroke="0">
                <a:moveTo>
                  <a:pt x="f192" y="f193"/>
                </a:moveTo>
                <a:arcTo wR="f74" hR="f75" stAng="f47" swAng="f71"/>
                <a:lnTo>
                  <a:pt x="f82" y="f83"/>
                </a:lnTo>
                <a:close/>
              </a:path>
              <a:path fill="none">
                <a:moveTo>
                  <a:pt x="f192" y="f193"/>
                </a:moveTo>
                <a:arcTo wR="f74" hR="f75" stAng="f47" swAng="f71"/>
              </a:path>
            </a:pathLst>
          </a:custGeom>
          <a:noFill/>
          <a:ln w="127001" cap="rnd">
            <a:solidFill>
              <a:srgbClr val="0F9ED5"/>
            </a:solidFill>
            <a:custDash>
              <a:ds d="800000" sp="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E6708FA-EBBD-5B4D-F9F1-56B1793A9D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4963" y="479493"/>
            <a:ext cx="5458839" cy="1325559"/>
          </a:xfrm>
        </p:spPr>
        <p:txBody>
          <a:bodyPr/>
          <a:lstStyle/>
          <a:p>
            <a:pPr lvl="0"/>
            <a:r>
              <a:rPr lang="cs-CZ"/>
              <a:t>Úderové plochy nohy (Ashi waza)</a:t>
            </a:r>
          </a:p>
        </p:txBody>
      </p:sp>
      <p:sp>
        <p:nvSpPr>
          <p:cNvPr id="5" name="Freeform: Shape 9226">
            <a:extLst>
              <a:ext uri="{FF2B5EF4-FFF2-40B4-BE49-F238E27FC236}">
                <a16:creationId xmlns:a16="http://schemas.microsoft.com/office/drawing/2014/main" id="{40405236-DEDA-A535-CA09-E14412F9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 flipH="1">
            <a:off x="0" y="5486400"/>
            <a:ext cx="2672864" cy="1371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72863"/>
              <a:gd name="f7" fmla="val 1371600"/>
              <a:gd name="f8" fmla="val 1721734"/>
              <a:gd name="f9" fmla="val 2026863"/>
              <a:gd name="f10" fmla="val 2313937"/>
              <a:gd name="f11" fmla="val 77299"/>
              <a:gd name="f12" fmla="val 2564444"/>
              <a:gd name="f13" fmla="val 213382"/>
              <a:gd name="f14" fmla="val 279248"/>
              <a:gd name="f15" fmla="val 33268"/>
              <a:gd name="f16" fmla="val 1242216"/>
              <a:gd name="f17" fmla="val 257110"/>
              <a:gd name="f18" fmla="val 522539"/>
              <a:gd name="f19" fmla="val 928399"/>
              <a:gd name="f20" fmla="+- 0 0 -90"/>
              <a:gd name="f21" fmla="*/ f3 1 2672863"/>
              <a:gd name="f22" fmla="*/ f4 1 1371600"/>
              <a:gd name="f23" fmla="+- f7 0 f5"/>
              <a:gd name="f24" fmla="+- f6 0 f5"/>
              <a:gd name="f25" fmla="*/ f20 f0 1"/>
              <a:gd name="f26" fmla="*/ f24 1 2672863"/>
              <a:gd name="f27" fmla="*/ f23 1 1371600"/>
              <a:gd name="f28" fmla="*/ 1721734 f24 1"/>
              <a:gd name="f29" fmla="*/ 0 f23 1"/>
              <a:gd name="f30" fmla="*/ 2564444 f24 1"/>
              <a:gd name="f31" fmla="*/ 213382 f23 1"/>
              <a:gd name="f32" fmla="*/ 2672863 f24 1"/>
              <a:gd name="f33" fmla="*/ 279248 f23 1"/>
              <a:gd name="f34" fmla="*/ 1371600 f23 1"/>
              <a:gd name="f35" fmla="*/ 0 f24 1"/>
              <a:gd name="f36" fmla="*/ 33268 f24 1"/>
              <a:gd name="f37" fmla="*/ 1242216 f23 1"/>
              <a:gd name="f38" fmla="*/ f25 1 f2"/>
              <a:gd name="f39" fmla="*/ f28 1 2672863"/>
              <a:gd name="f40" fmla="*/ f29 1 1371600"/>
              <a:gd name="f41" fmla="*/ f30 1 2672863"/>
              <a:gd name="f42" fmla="*/ f31 1 1371600"/>
              <a:gd name="f43" fmla="*/ f32 1 2672863"/>
              <a:gd name="f44" fmla="*/ f33 1 1371600"/>
              <a:gd name="f45" fmla="*/ f34 1 1371600"/>
              <a:gd name="f46" fmla="*/ f35 1 2672863"/>
              <a:gd name="f47" fmla="*/ f36 1 2672863"/>
              <a:gd name="f48" fmla="*/ f37 1 1371600"/>
              <a:gd name="f49" fmla="*/ f5 1 f26"/>
              <a:gd name="f50" fmla="*/ f6 1 f26"/>
              <a:gd name="f51" fmla="*/ f5 1 f27"/>
              <a:gd name="f52" fmla="*/ f7 1 f27"/>
              <a:gd name="f53" fmla="+- f38 0 f1"/>
              <a:gd name="f54" fmla="*/ f39 1 f26"/>
              <a:gd name="f55" fmla="*/ f40 1 f27"/>
              <a:gd name="f56" fmla="*/ f41 1 f26"/>
              <a:gd name="f57" fmla="*/ f42 1 f27"/>
              <a:gd name="f58" fmla="*/ f43 1 f26"/>
              <a:gd name="f59" fmla="*/ f44 1 f27"/>
              <a:gd name="f60" fmla="*/ f45 1 f27"/>
              <a:gd name="f61" fmla="*/ f46 1 f26"/>
              <a:gd name="f62" fmla="*/ f47 1 f26"/>
              <a:gd name="f63" fmla="*/ f48 1 f27"/>
              <a:gd name="f64" fmla="*/ f49 f21 1"/>
              <a:gd name="f65" fmla="*/ f50 f21 1"/>
              <a:gd name="f66" fmla="*/ f52 f22 1"/>
              <a:gd name="f67" fmla="*/ f51 f22 1"/>
              <a:gd name="f68" fmla="*/ f54 f21 1"/>
              <a:gd name="f69" fmla="*/ f55 f22 1"/>
              <a:gd name="f70" fmla="*/ f56 f21 1"/>
              <a:gd name="f71" fmla="*/ f57 f22 1"/>
              <a:gd name="f72" fmla="*/ f58 f21 1"/>
              <a:gd name="f73" fmla="*/ f59 f22 1"/>
              <a:gd name="f74" fmla="*/ f60 f22 1"/>
              <a:gd name="f75" fmla="*/ f61 f21 1"/>
              <a:gd name="f76" fmla="*/ f62 f21 1"/>
              <a:gd name="f77" fmla="*/ f6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68" y="f69"/>
              </a:cxn>
              <a:cxn ang="f53">
                <a:pos x="f70" y="f71"/>
              </a:cxn>
              <a:cxn ang="f53">
                <a:pos x="f72" y="f73"/>
              </a:cxn>
              <a:cxn ang="f53">
                <a:pos x="f72" y="f74"/>
              </a:cxn>
              <a:cxn ang="f53">
                <a:pos x="f75" y="f74"/>
              </a:cxn>
              <a:cxn ang="f53">
                <a:pos x="f76" y="f77"/>
              </a:cxn>
              <a:cxn ang="f53">
                <a:pos x="f68" y="f69"/>
              </a:cxn>
            </a:cxnLst>
            <a:rect l="f64" t="f67" r="f65" b="f66"/>
            <a:pathLst>
              <a:path w="2672863" h="1371600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lnTo>
                  <a:pt x="f6" y="f14"/>
                </a:lnTo>
                <a:lnTo>
                  <a:pt x="f6" y="f7"/>
                </a:lnTo>
                <a:lnTo>
                  <a:pt x="f5" y="f7"/>
                </a:lnTo>
                <a:lnTo>
                  <a:pt x="f15" y="f16"/>
                </a:lnTo>
                <a:cubicBezTo>
                  <a:pt x="f17" y="f18"/>
                  <a:pt x="f19" y="f5"/>
                  <a:pt x="f8" y="f5"/>
                </a:cubicBezTo>
                <a:close/>
              </a:path>
            </a:pathLst>
          </a:custGeom>
          <a:solidFill>
            <a:srgbClr val="0F9E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6" name="Picture 2" descr="Masatoshi Nakayama, Kumite. | Martial arts boxing, Shotokan karate, Karate  martial arts">
            <a:extLst>
              <a:ext uri="{FF2B5EF4-FFF2-40B4-BE49-F238E27FC236}">
                <a16:creationId xmlns:a16="http://schemas.microsoft.com/office/drawing/2014/main" id="{15EEC27D-BAAE-E45F-28A1-05E14F2AD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182364"/>
            <a:ext cx="4777383" cy="432353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7" name="Zástupný obsah 2">
            <a:extLst>
              <a:ext uri="{FF2B5EF4-FFF2-40B4-BE49-F238E27FC236}">
                <a16:creationId xmlns:a16="http://schemas.microsoft.com/office/drawing/2014/main" id="{7D4DF16E-07AF-E8E8-0A0F-4B0F692B33AB}"/>
              </a:ext>
            </a:extLst>
          </p:cNvPr>
          <p:cNvGrpSpPr/>
          <p:nvPr/>
        </p:nvGrpSpPr>
        <p:grpSpPr>
          <a:xfrm>
            <a:off x="5894963" y="2130222"/>
            <a:ext cx="5458839" cy="3900958"/>
            <a:chOff x="5894963" y="2130222"/>
            <a:chExt cx="5458839" cy="3900958"/>
          </a:xfrm>
        </p:grpSpPr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6392E500-D81C-4E98-51CF-37F2A11312BA}"/>
                </a:ext>
              </a:extLst>
            </p:cNvPr>
            <p:cNvSpPr/>
            <p:nvPr/>
          </p:nvSpPr>
          <p:spPr>
            <a:xfrm>
              <a:off x="5894963" y="2130222"/>
              <a:ext cx="5458839" cy="4422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442260"/>
                <a:gd name="f8" fmla="val 73711"/>
                <a:gd name="f9" fmla="val 33002"/>
                <a:gd name="f10" fmla="val 5385126"/>
                <a:gd name="f11" fmla="val 5425835"/>
                <a:gd name="f12" fmla="val 368549"/>
                <a:gd name="f13" fmla="val 409258"/>
                <a:gd name="f14" fmla="+- 0 0 -90"/>
                <a:gd name="f15" fmla="*/ f3 1 5458837"/>
                <a:gd name="f16" fmla="*/ f4 1 442260"/>
                <a:gd name="f17" fmla="+- f7 0 f5"/>
                <a:gd name="f18" fmla="+- f6 0 f5"/>
                <a:gd name="f19" fmla="*/ f14 f0 1"/>
                <a:gd name="f20" fmla="*/ f18 1 5458837"/>
                <a:gd name="f21" fmla="*/ f17 1 442260"/>
                <a:gd name="f22" fmla="*/ 0 f18 1"/>
                <a:gd name="f23" fmla="*/ 73711 f17 1"/>
                <a:gd name="f24" fmla="*/ 73711 f18 1"/>
                <a:gd name="f25" fmla="*/ 0 f17 1"/>
                <a:gd name="f26" fmla="*/ 5385126 f18 1"/>
                <a:gd name="f27" fmla="*/ 5458837 f18 1"/>
                <a:gd name="f28" fmla="*/ 368549 f17 1"/>
                <a:gd name="f29" fmla="*/ 442260 f17 1"/>
                <a:gd name="f30" fmla="*/ f19 1 f2"/>
                <a:gd name="f31" fmla="*/ f22 1 5458837"/>
                <a:gd name="f32" fmla="*/ f23 1 442260"/>
                <a:gd name="f33" fmla="*/ f24 1 5458837"/>
                <a:gd name="f34" fmla="*/ f25 1 442260"/>
                <a:gd name="f35" fmla="*/ f26 1 5458837"/>
                <a:gd name="f36" fmla="*/ f27 1 5458837"/>
                <a:gd name="f37" fmla="*/ f28 1 442260"/>
                <a:gd name="f38" fmla="*/ f29 1 4422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4422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168" tIns="90168" rIns="90168" bIns="90168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2400" b="1" i="0" u="sng" strike="noStrike" kern="1200" cap="none" spc="0" baseline="0">
                  <a:solidFill>
                    <a:srgbClr val="E97132"/>
                  </a:solidFill>
                  <a:uFillTx/>
                  <a:latin typeface="Aptos"/>
                </a:rPr>
                <a:t>Japonsky</a:t>
              </a: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	</a:t>
              </a:r>
              <a:r>
                <a:rPr lang="cs-CZ" sz="2400" b="1" i="0" u="sng" strike="noStrike" kern="1200" cap="none" spc="0" baseline="0">
                  <a:solidFill>
                    <a:srgbClr val="E97132"/>
                  </a:solidFill>
                  <a:uFillTx/>
                  <a:latin typeface="Aptos"/>
                </a:rPr>
                <a:t>Česky</a:t>
              </a:r>
              <a:endParaRPr lang="en-US" sz="1800" b="1" i="0" u="sng" strike="noStrike" kern="1200" cap="none" spc="0" baseline="0">
                <a:solidFill>
                  <a:srgbClr val="E97132"/>
                </a:solidFill>
                <a:uFillTx/>
                <a:latin typeface="Aptos"/>
              </a:endParaRPr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EF2D0ED4-CFA4-2D74-1584-11615B53F668}"/>
                </a:ext>
              </a:extLst>
            </p:cNvPr>
            <p:cNvSpPr/>
            <p:nvPr/>
          </p:nvSpPr>
          <p:spPr>
            <a:xfrm>
              <a:off x="5894963" y="2624318"/>
              <a:ext cx="5458839" cy="4422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442260"/>
                <a:gd name="f8" fmla="val 73711"/>
                <a:gd name="f9" fmla="val 33002"/>
                <a:gd name="f10" fmla="val 5385126"/>
                <a:gd name="f11" fmla="val 5425835"/>
                <a:gd name="f12" fmla="val 368549"/>
                <a:gd name="f13" fmla="val 409258"/>
                <a:gd name="f14" fmla="+- 0 0 -90"/>
                <a:gd name="f15" fmla="*/ f3 1 5458837"/>
                <a:gd name="f16" fmla="*/ f4 1 442260"/>
                <a:gd name="f17" fmla="+- f7 0 f5"/>
                <a:gd name="f18" fmla="+- f6 0 f5"/>
                <a:gd name="f19" fmla="*/ f14 f0 1"/>
                <a:gd name="f20" fmla="*/ f18 1 5458837"/>
                <a:gd name="f21" fmla="*/ f17 1 442260"/>
                <a:gd name="f22" fmla="*/ 0 f18 1"/>
                <a:gd name="f23" fmla="*/ 73711 f17 1"/>
                <a:gd name="f24" fmla="*/ 73711 f18 1"/>
                <a:gd name="f25" fmla="*/ 0 f17 1"/>
                <a:gd name="f26" fmla="*/ 5385126 f18 1"/>
                <a:gd name="f27" fmla="*/ 5458837 f18 1"/>
                <a:gd name="f28" fmla="*/ 368549 f17 1"/>
                <a:gd name="f29" fmla="*/ 442260 f17 1"/>
                <a:gd name="f30" fmla="*/ f19 1 f2"/>
                <a:gd name="f31" fmla="*/ f22 1 5458837"/>
                <a:gd name="f32" fmla="*/ f23 1 442260"/>
                <a:gd name="f33" fmla="*/ f24 1 5458837"/>
                <a:gd name="f34" fmla="*/ f25 1 442260"/>
                <a:gd name="f35" fmla="*/ f26 1 5458837"/>
                <a:gd name="f36" fmla="*/ f27 1 5458837"/>
                <a:gd name="f37" fmla="*/ f28 1 442260"/>
                <a:gd name="f38" fmla="*/ f29 1 4422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4422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168" tIns="90168" rIns="90168" bIns="90168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Koshi		Bříška prstů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34E14237-1819-7529-AB45-F9B77825159C}"/>
                </a:ext>
              </a:extLst>
            </p:cNvPr>
            <p:cNvSpPr/>
            <p:nvPr/>
          </p:nvSpPr>
          <p:spPr>
            <a:xfrm>
              <a:off x="5894963" y="3118424"/>
              <a:ext cx="5458839" cy="4422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442260"/>
                <a:gd name="f8" fmla="val 73711"/>
                <a:gd name="f9" fmla="val 33002"/>
                <a:gd name="f10" fmla="val 5385126"/>
                <a:gd name="f11" fmla="val 5425835"/>
                <a:gd name="f12" fmla="val 368549"/>
                <a:gd name="f13" fmla="val 409258"/>
                <a:gd name="f14" fmla="+- 0 0 -90"/>
                <a:gd name="f15" fmla="*/ f3 1 5458837"/>
                <a:gd name="f16" fmla="*/ f4 1 442260"/>
                <a:gd name="f17" fmla="+- f7 0 f5"/>
                <a:gd name="f18" fmla="+- f6 0 f5"/>
                <a:gd name="f19" fmla="*/ f14 f0 1"/>
                <a:gd name="f20" fmla="*/ f18 1 5458837"/>
                <a:gd name="f21" fmla="*/ f17 1 442260"/>
                <a:gd name="f22" fmla="*/ 0 f18 1"/>
                <a:gd name="f23" fmla="*/ 73711 f17 1"/>
                <a:gd name="f24" fmla="*/ 73711 f18 1"/>
                <a:gd name="f25" fmla="*/ 0 f17 1"/>
                <a:gd name="f26" fmla="*/ 5385126 f18 1"/>
                <a:gd name="f27" fmla="*/ 5458837 f18 1"/>
                <a:gd name="f28" fmla="*/ 368549 f17 1"/>
                <a:gd name="f29" fmla="*/ 442260 f17 1"/>
                <a:gd name="f30" fmla="*/ f19 1 f2"/>
                <a:gd name="f31" fmla="*/ f22 1 5458837"/>
                <a:gd name="f32" fmla="*/ f23 1 442260"/>
                <a:gd name="f33" fmla="*/ f24 1 5458837"/>
                <a:gd name="f34" fmla="*/ f25 1 442260"/>
                <a:gd name="f35" fmla="*/ f26 1 5458837"/>
                <a:gd name="f36" fmla="*/ f27 1 5458837"/>
                <a:gd name="f37" fmla="*/ f28 1 442260"/>
                <a:gd name="f38" fmla="*/ f29 1 4422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4422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168" tIns="90168" rIns="90168" bIns="90168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Sokuto		Malíková hrana nohy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7C2F77E3-A624-9BC2-E08E-0960E38CF096}"/>
                </a:ext>
              </a:extLst>
            </p:cNvPr>
            <p:cNvSpPr/>
            <p:nvPr/>
          </p:nvSpPr>
          <p:spPr>
            <a:xfrm>
              <a:off x="5894963" y="3612520"/>
              <a:ext cx="5458839" cy="4422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442260"/>
                <a:gd name="f8" fmla="val 73711"/>
                <a:gd name="f9" fmla="val 33002"/>
                <a:gd name="f10" fmla="val 5385126"/>
                <a:gd name="f11" fmla="val 5425835"/>
                <a:gd name="f12" fmla="val 368549"/>
                <a:gd name="f13" fmla="val 409258"/>
                <a:gd name="f14" fmla="+- 0 0 -90"/>
                <a:gd name="f15" fmla="*/ f3 1 5458837"/>
                <a:gd name="f16" fmla="*/ f4 1 442260"/>
                <a:gd name="f17" fmla="+- f7 0 f5"/>
                <a:gd name="f18" fmla="+- f6 0 f5"/>
                <a:gd name="f19" fmla="*/ f14 f0 1"/>
                <a:gd name="f20" fmla="*/ f18 1 5458837"/>
                <a:gd name="f21" fmla="*/ f17 1 442260"/>
                <a:gd name="f22" fmla="*/ 0 f18 1"/>
                <a:gd name="f23" fmla="*/ 73711 f17 1"/>
                <a:gd name="f24" fmla="*/ 73711 f18 1"/>
                <a:gd name="f25" fmla="*/ 0 f17 1"/>
                <a:gd name="f26" fmla="*/ 5385126 f18 1"/>
                <a:gd name="f27" fmla="*/ 5458837 f18 1"/>
                <a:gd name="f28" fmla="*/ 368549 f17 1"/>
                <a:gd name="f29" fmla="*/ 442260 f17 1"/>
                <a:gd name="f30" fmla="*/ f19 1 f2"/>
                <a:gd name="f31" fmla="*/ f22 1 5458837"/>
                <a:gd name="f32" fmla="*/ f23 1 442260"/>
                <a:gd name="f33" fmla="*/ f24 1 5458837"/>
                <a:gd name="f34" fmla="*/ f25 1 442260"/>
                <a:gd name="f35" fmla="*/ f26 1 5458837"/>
                <a:gd name="f36" fmla="*/ f27 1 5458837"/>
                <a:gd name="f37" fmla="*/ f28 1 442260"/>
                <a:gd name="f38" fmla="*/ f29 1 4422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4422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168" tIns="90168" rIns="90168" bIns="90168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Kakato		Pata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C9853256-2615-2BB1-B243-3B413E8DAE59}"/>
                </a:ext>
              </a:extLst>
            </p:cNvPr>
            <p:cNvSpPr/>
            <p:nvPr/>
          </p:nvSpPr>
          <p:spPr>
            <a:xfrm>
              <a:off x="5894963" y="4106625"/>
              <a:ext cx="5458839" cy="4422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442260"/>
                <a:gd name="f8" fmla="val 73711"/>
                <a:gd name="f9" fmla="val 33002"/>
                <a:gd name="f10" fmla="val 5385126"/>
                <a:gd name="f11" fmla="val 5425835"/>
                <a:gd name="f12" fmla="val 368549"/>
                <a:gd name="f13" fmla="val 409258"/>
                <a:gd name="f14" fmla="+- 0 0 -90"/>
                <a:gd name="f15" fmla="*/ f3 1 5458837"/>
                <a:gd name="f16" fmla="*/ f4 1 442260"/>
                <a:gd name="f17" fmla="+- f7 0 f5"/>
                <a:gd name="f18" fmla="+- f6 0 f5"/>
                <a:gd name="f19" fmla="*/ f14 f0 1"/>
                <a:gd name="f20" fmla="*/ f18 1 5458837"/>
                <a:gd name="f21" fmla="*/ f17 1 442260"/>
                <a:gd name="f22" fmla="*/ 0 f18 1"/>
                <a:gd name="f23" fmla="*/ 73711 f17 1"/>
                <a:gd name="f24" fmla="*/ 73711 f18 1"/>
                <a:gd name="f25" fmla="*/ 0 f17 1"/>
                <a:gd name="f26" fmla="*/ 5385126 f18 1"/>
                <a:gd name="f27" fmla="*/ 5458837 f18 1"/>
                <a:gd name="f28" fmla="*/ 368549 f17 1"/>
                <a:gd name="f29" fmla="*/ 442260 f17 1"/>
                <a:gd name="f30" fmla="*/ f19 1 f2"/>
                <a:gd name="f31" fmla="*/ f22 1 5458837"/>
                <a:gd name="f32" fmla="*/ f23 1 442260"/>
                <a:gd name="f33" fmla="*/ f24 1 5458837"/>
                <a:gd name="f34" fmla="*/ f25 1 442260"/>
                <a:gd name="f35" fmla="*/ f26 1 5458837"/>
                <a:gd name="f36" fmla="*/ f27 1 5458837"/>
                <a:gd name="f37" fmla="*/ f28 1 442260"/>
                <a:gd name="f38" fmla="*/ f29 1 4422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4422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168" tIns="90168" rIns="90168" bIns="90168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Hiza		Koleno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01F268D1-1D41-50FA-85E0-637BAC8AC1F9}"/>
                </a:ext>
              </a:extLst>
            </p:cNvPr>
            <p:cNvSpPr/>
            <p:nvPr/>
          </p:nvSpPr>
          <p:spPr>
            <a:xfrm>
              <a:off x="5894963" y="4600721"/>
              <a:ext cx="5458839" cy="4422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442260"/>
                <a:gd name="f8" fmla="val 73711"/>
                <a:gd name="f9" fmla="val 33002"/>
                <a:gd name="f10" fmla="val 5385126"/>
                <a:gd name="f11" fmla="val 5425835"/>
                <a:gd name="f12" fmla="val 368549"/>
                <a:gd name="f13" fmla="val 409258"/>
                <a:gd name="f14" fmla="+- 0 0 -90"/>
                <a:gd name="f15" fmla="*/ f3 1 5458837"/>
                <a:gd name="f16" fmla="*/ f4 1 442260"/>
                <a:gd name="f17" fmla="+- f7 0 f5"/>
                <a:gd name="f18" fmla="+- f6 0 f5"/>
                <a:gd name="f19" fmla="*/ f14 f0 1"/>
                <a:gd name="f20" fmla="*/ f18 1 5458837"/>
                <a:gd name="f21" fmla="*/ f17 1 442260"/>
                <a:gd name="f22" fmla="*/ 0 f18 1"/>
                <a:gd name="f23" fmla="*/ 73711 f17 1"/>
                <a:gd name="f24" fmla="*/ 73711 f18 1"/>
                <a:gd name="f25" fmla="*/ 0 f17 1"/>
                <a:gd name="f26" fmla="*/ 5385126 f18 1"/>
                <a:gd name="f27" fmla="*/ 5458837 f18 1"/>
                <a:gd name="f28" fmla="*/ 368549 f17 1"/>
                <a:gd name="f29" fmla="*/ 442260 f17 1"/>
                <a:gd name="f30" fmla="*/ f19 1 f2"/>
                <a:gd name="f31" fmla="*/ f22 1 5458837"/>
                <a:gd name="f32" fmla="*/ f23 1 442260"/>
                <a:gd name="f33" fmla="*/ f24 1 5458837"/>
                <a:gd name="f34" fmla="*/ f25 1 442260"/>
                <a:gd name="f35" fmla="*/ f26 1 5458837"/>
                <a:gd name="f36" fmla="*/ f27 1 5458837"/>
                <a:gd name="f37" fmla="*/ f28 1 442260"/>
                <a:gd name="f38" fmla="*/ f29 1 4422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4422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168" tIns="90168" rIns="90168" bIns="90168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Sokushin	Střed chodidla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A2C18445-2F7E-A2B1-2007-CFB6783FEFEA}"/>
                </a:ext>
              </a:extLst>
            </p:cNvPr>
            <p:cNvSpPr/>
            <p:nvPr/>
          </p:nvSpPr>
          <p:spPr>
            <a:xfrm>
              <a:off x="5894963" y="5094826"/>
              <a:ext cx="5458839" cy="4422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442260"/>
                <a:gd name="f8" fmla="val 73711"/>
                <a:gd name="f9" fmla="val 33002"/>
                <a:gd name="f10" fmla="val 5385126"/>
                <a:gd name="f11" fmla="val 5425835"/>
                <a:gd name="f12" fmla="val 368549"/>
                <a:gd name="f13" fmla="val 409258"/>
                <a:gd name="f14" fmla="+- 0 0 -90"/>
                <a:gd name="f15" fmla="*/ f3 1 5458837"/>
                <a:gd name="f16" fmla="*/ f4 1 442260"/>
                <a:gd name="f17" fmla="+- f7 0 f5"/>
                <a:gd name="f18" fmla="+- f6 0 f5"/>
                <a:gd name="f19" fmla="*/ f14 f0 1"/>
                <a:gd name="f20" fmla="*/ f18 1 5458837"/>
                <a:gd name="f21" fmla="*/ f17 1 442260"/>
                <a:gd name="f22" fmla="*/ 0 f18 1"/>
                <a:gd name="f23" fmla="*/ 73711 f17 1"/>
                <a:gd name="f24" fmla="*/ 73711 f18 1"/>
                <a:gd name="f25" fmla="*/ 0 f17 1"/>
                <a:gd name="f26" fmla="*/ 5385126 f18 1"/>
                <a:gd name="f27" fmla="*/ 5458837 f18 1"/>
                <a:gd name="f28" fmla="*/ 368549 f17 1"/>
                <a:gd name="f29" fmla="*/ 442260 f17 1"/>
                <a:gd name="f30" fmla="*/ f19 1 f2"/>
                <a:gd name="f31" fmla="*/ f22 1 5458837"/>
                <a:gd name="f32" fmla="*/ f23 1 442260"/>
                <a:gd name="f33" fmla="*/ f24 1 5458837"/>
                <a:gd name="f34" fmla="*/ f25 1 442260"/>
                <a:gd name="f35" fmla="*/ f26 1 5458837"/>
                <a:gd name="f36" fmla="*/ f27 1 5458837"/>
                <a:gd name="f37" fmla="*/ f28 1 442260"/>
                <a:gd name="f38" fmla="*/ f29 1 4422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4422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168" tIns="90168" rIns="90168" bIns="90168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Haisoku	Nárt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D87CB5D0-CB52-4675-9D27-DEEAF08F55B6}"/>
                </a:ext>
              </a:extLst>
            </p:cNvPr>
            <p:cNvSpPr/>
            <p:nvPr/>
          </p:nvSpPr>
          <p:spPr>
            <a:xfrm>
              <a:off x="5894963" y="5588922"/>
              <a:ext cx="5458839" cy="4422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58837"/>
                <a:gd name="f7" fmla="val 442260"/>
                <a:gd name="f8" fmla="val 73711"/>
                <a:gd name="f9" fmla="val 33002"/>
                <a:gd name="f10" fmla="val 5385126"/>
                <a:gd name="f11" fmla="val 5425835"/>
                <a:gd name="f12" fmla="val 368549"/>
                <a:gd name="f13" fmla="val 409258"/>
                <a:gd name="f14" fmla="+- 0 0 -90"/>
                <a:gd name="f15" fmla="*/ f3 1 5458837"/>
                <a:gd name="f16" fmla="*/ f4 1 442260"/>
                <a:gd name="f17" fmla="+- f7 0 f5"/>
                <a:gd name="f18" fmla="+- f6 0 f5"/>
                <a:gd name="f19" fmla="*/ f14 f0 1"/>
                <a:gd name="f20" fmla="*/ f18 1 5458837"/>
                <a:gd name="f21" fmla="*/ f17 1 442260"/>
                <a:gd name="f22" fmla="*/ 0 f18 1"/>
                <a:gd name="f23" fmla="*/ 73711 f17 1"/>
                <a:gd name="f24" fmla="*/ 73711 f18 1"/>
                <a:gd name="f25" fmla="*/ 0 f17 1"/>
                <a:gd name="f26" fmla="*/ 5385126 f18 1"/>
                <a:gd name="f27" fmla="*/ 5458837 f18 1"/>
                <a:gd name="f28" fmla="*/ 368549 f17 1"/>
                <a:gd name="f29" fmla="*/ 442260 f17 1"/>
                <a:gd name="f30" fmla="*/ f19 1 f2"/>
                <a:gd name="f31" fmla="*/ f22 1 5458837"/>
                <a:gd name="f32" fmla="*/ f23 1 442260"/>
                <a:gd name="f33" fmla="*/ f24 1 5458837"/>
                <a:gd name="f34" fmla="*/ f25 1 442260"/>
                <a:gd name="f35" fmla="*/ f26 1 5458837"/>
                <a:gd name="f36" fmla="*/ f27 1 5458837"/>
                <a:gd name="f37" fmla="*/ f28 1 442260"/>
                <a:gd name="f38" fmla="*/ f29 1 44226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5458837" h="4422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0168" tIns="90168" rIns="90168" bIns="90168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Teisoku		Plocha mezi patou a bříškama prstů</a:t>
              </a: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605</Words>
  <Application>Microsoft Office PowerPoint</Application>
  <PresentationFormat>Širokoúhlá obrazovka</PresentationFormat>
  <Paragraphs>104</Paragraphs>
  <Slides>15</Slides>
  <Notes>2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Office</vt:lpstr>
      <vt:lpstr>Pojmy, úderové plochy, načasovaní</vt:lpstr>
      <vt:lpstr>Pojmy - obecné</vt:lpstr>
      <vt:lpstr>Postoje (Dachi)</vt:lpstr>
      <vt:lpstr>Údery (Tsuki) a Bloky (Uke)</vt:lpstr>
      <vt:lpstr>Kopy (Geri)</vt:lpstr>
      <vt:lpstr>Etika a Pokyny</vt:lpstr>
      <vt:lpstr>Úderové Plochy  (Atei-bui)</vt:lpstr>
      <vt:lpstr>Úderové plochy ruky (Te waza)</vt:lpstr>
      <vt:lpstr>Úderové plochy nohy (Ashi waza)</vt:lpstr>
      <vt:lpstr>Načasování (Timing)</vt:lpstr>
      <vt:lpstr>Základní  rozdělení</vt:lpstr>
      <vt:lpstr>Oji-waza  (Odpověď na soupeřovu techniku)</vt:lpstr>
      <vt:lpstr>Shikake-waza (Časování Útoku)</vt:lpstr>
      <vt:lpstr>Všechna načasování se snažíme provést když je soupeř v tzv. „KYO“ Diskonekce mysl/tělo. Doufáme že vám tato prezentace pomohla porozumět základům teorie karate, teď je pouze na vás jak to vše převedete do vaší  to-do-me techniky.</vt:lpstr>
      <vt:lpstr>Oss!!!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Pojmy, úderové plochy, načasovaní</dc:title>
  <dc:creator>Denis Vaněček</dc:creator>
  <cp:lastModifiedBy>Denis Vaněček</cp:lastModifiedBy>
  <cp:revision>3</cp:revision>
  <dcterms:created xsi:type="dcterms:W3CDTF">2025-07-01T16:58:23Z</dcterms:created>
  <dcterms:modified xsi:type="dcterms:W3CDTF">2025-08-07T22:26:47Z</dcterms:modified>
</cp:coreProperties>
</file>